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bin" ContentType="application/vnd.openxmlformats-officedocument.oleObject"/>
  <Default Extension="png" ContentType="image/png"/>
  <Default Extension="emf" ContentType="image/x-emf"/>
  <Default Extension="wdp" ContentType="image/vnd.ms-photo"/>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256" r:id="rId4"/>
    <p:sldId id="683" r:id="rId5"/>
    <p:sldId id="778" r:id="rId7"/>
    <p:sldId id="744" r:id="rId8"/>
    <p:sldId id="867" r:id="rId9"/>
    <p:sldId id="864" r:id="rId10"/>
    <p:sldId id="863" r:id="rId11"/>
    <p:sldId id="865" r:id="rId12"/>
    <p:sldId id="866" r:id="rId13"/>
    <p:sldId id="784" r:id="rId14"/>
    <p:sldId id="868" r:id="rId15"/>
    <p:sldId id="785" r:id="rId16"/>
    <p:sldId id="870" r:id="rId17"/>
    <p:sldId id="871" r:id="rId18"/>
    <p:sldId id="872" r:id="rId19"/>
    <p:sldId id="873" r:id="rId20"/>
    <p:sldId id="874" r:id="rId21"/>
    <p:sldId id="869" r:id="rId22"/>
    <p:sldId id="830" r:id="rId23"/>
    <p:sldId id="875" r:id="rId24"/>
    <p:sldId id="876" r:id="rId25"/>
    <p:sldId id="877" r:id="rId26"/>
    <p:sldId id="878" r:id="rId27"/>
    <p:sldId id="684" r:id="rId28"/>
    <p:sldId id="790" r:id="rId29"/>
    <p:sldId id="879" r:id="rId30"/>
    <p:sldId id="880" r:id="rId31"/>
    <p:sldId id="611" r:id="rId32"/>
    <p:sldId id="839" r:id="rId33"/>
    <p:sldId id="881" r:id="rId34"/>
    <p:sldId id="884" r:id="rId35"/>
    <p:sldId id="887" r:id="rId36"/>
    <p:sldId id="883" r:id="rId37"/>
    <p:sldId id="882" r:id="rId38"/>
    <p:sldId id="888" r:id="rId39"/>
    <p:sldId id="890" r:id="rId40"/>
    <p:sldId id="889" r:id="rId41"/>
    <p:sldId id="604" r:id="rId42"/>
    <p:sldId id="623" r:id="rId43"/>
    <p:sldId id="842" r:id="rId44"/>
    <p:sldId id="624" r:id="rId45"/>
    <p:sldId id="794" r:id="rId46"/>
    <p:sldId id="891" r:id="rId47"/>
    <p:sldId id="625" r:id="rId48"/>
    <p:sldId id="892" r:id="rId49"/>
    <p:sldId id="846" r:id="rId50"/>
    <p:sldId id="894" r:id="rId51"/>
    <p:sldId id="895" r:id="rId52"/>
    <p:sldId id="605" r:id="rId53"/>
    <p:sldId id="627" r:id="rId54"/>
    <p:sldId id="896" r:id="rId55"/>
    <p:sldId id="628" r:id="rId56"/>
    <p:sldId id="629" r:id="rId57"/>
    <p:sldId id="849" r:id="rId58"/>
    <p:sldId id="630" r:id="rId59"/>
    <p:sldId id="850" r:id="rId60"/>
    <p:sldId id="631" r:id="rId61"/>
    <p:sldId id="851" r:id="rId62"/>
    <p:sldId id="632" r:id="rId63"/>
    <p:sldId id="633" r:id="rId64"/>
    <p:sldId id="852" r:id="rId65"/>
    <p:sldId id="634" r:id="rId66"/>
    <p:sldId id="668" r:id="rId67"/>
    <p:sldId id="635" r:id="rId68"/>
    <p:sldId id="853" r:id="rId69"/>
    <p:sldId id="636" r:id="rId70"/>
    <p:sldId id="816" r:id="rId71"/>
    <p:sldId id="637" r:id="rId72"/>
    <p:sldId id="776" r:id="rId73"/>
    <p:sldId id="817" r:id="rId74"/>
    <p:sldId id="901" r:id="rId75"/>
    <p:sldId id="897" r:id="rId76"/>
    <p:sldId id="898" r:id="rId77"/>
    <p:sldId id="899" r:id="rId78"/>
    <p:sldId id="900" r:id="rId79"/>
    <p:sldId id="902" r:id="rId80"/>
    <p:sldId id="819" r:id="rId81"/>
    <p:sldId id="905" r:id="rId82"/>
    <p:sldId id="903" r:id="rId83"/>
    <p:sldId id="906" r:id="rId84"/>
    <p:sldId id="904" r:id="rId85"/>
    <p:sldId id="907" r:id="rId86"/>
    <p:sldId id="946" r:id="rId87"/>
    <p:sldId id="947" r:id="rId88"/>
    <p:sldId id="948" r:id="rId89"/>
    <p:sldId id="949" r:id="rId90"/>
    <p:sldId id="950" r:id="rId91"/>
    <p:sldId id="951" r:id="rId92"/>
    <p:sldId id="952" r:id="rId93"/>
    <p:sldId id="953" r:id="rId94"/>
    <p:sldId id="954" r:id="rId95"/>
    <p:sldId id="955" r:id="rId96"/>
    <p:sldId id="956" r:id="rId97"/>
    <p:sldId id="957" r:id="rId98"/>
    <p:sldId id="958" r:id="rId99"/>
    <p:sldId id="959" r:id="rId100"/>
    <p:sldId id="960" r:id="rId101"/>
    <p:sldId id="590" r:id="rId102"/>
  </p:sldIdLst>
  <p:sldSz cx="12192000" cy="6858000"/>
  <p:notesSz cx="6858000" cy="9144000"/>
  <p:custDataLst>
    <p:tags r:id="rId10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BC5D22"/>
    <a:srgbClr val="7AD9E7"/>
    <a:srgbClr val="1A808E"/>
    <a:srgbClr val="D6A38C"/>
    <a:srgbClr val="2FC4DA"/>
    <a:srgbClr val="1B8696"/>
    <a:srgbClr val="1E96A6"/>
    <a:srgbClr val="E08F82"/>
    <a:srgbClr val="ACE7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9" autoAdjust="0"/>
    <p:restoredTop sz="96318" autoAdjust="0"/>
  </p:normalViewPr>
  <p:slideViewPr>
    <p:cSldViewPr showGuides="1">
      <p:cViewPr varScale="1">
        <p:scale>
          <a:sx n="100" d="100"/>
          <a:sy n="100" d="100"/>
        </p:scale>
        <p:origin x="84" y="366"/>
      </p:cViewPr>
      <p:guideLst>
        <p:guide orient="horz" pos="618"/>
        <p:guide pos="438"/>
      </p:guideLst>
    </p:cSldViewPr>
  </p:slideViewPr>
  <p:outlineViewPr>
    <p:cViewPr>
      <p:scale>
        <a:sx n="33" d="100"/>
        <a:sy n="33" d="100"/>
      </p:scale>
      <p:origin x="0" y="-15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notesMaster" Target="notesMasters/notesMaster1.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6" Type="http://schemas.openxmlformats.org/officeDocument/2006/relationships/tags" Target="tags/tag1.xml"/><Relationship Id="rId105" Type="http://schemas.openxmlformats.org/officeDocument/2006/relationships/tableStyles" Target="tableStyles.xml"/><Relationship Id="rId104" Type="http://schemas.openxmlformats.org/officeDocument/2006/relationships/viewProps" Target="viewProps.xml"/><Relationship Id="rId103" Type="http://schemas.openxmlformats.org/officeDocument/2006/relationships/presProps" Target="presProps.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drawings/_rels/vmlDrawing16.vml.rels><?xml version="1.0" encoding="UTF-8" standalone="yes"?>
<Relationships xmlns="http://schemas.openxmlformats.org/package/2006/relationships"><Relationship Id="rId4" Type="http://schemas.openxmlformats.org/officeDocument/2006/relationships/image" Target="../media/image30.emf"/><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17.vml.rels><?xml version="1.0" encoding="UTF-8" standalone="yes"?>
<Relationships xmlns="http://schemas.openxmlformats.org/package/2006/relationships"><Relationship Id="rId5" Type="http://schemas.openxmlformats.org/officeDocument/2006/relationships/image" Target="../media/image32.emf"/><Relationship Id="rId4" Type="http://schemas.openxmlformats.org/officeDocument/2006/relationships/image" Target="../media/image31.wmf"/><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2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2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5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image" Target="../media/image53.e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image" Target="../media/image7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3CDE6-FEA2-46BB-8ABD-ECF77A4C300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E56C-C3A4-4189-9343-1134C9305CB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defTabSz="1217295" fontAlgn="base">
              <a:spcBef>
                <a:spcPct val="0"/>
              </a:spcBef>
              <a:spcAft>
                <a:spcPct val="0"/>
              </a:spcAft>
              <a:defRPr/>
            </a:pPr>
            <a:fld id="{C3E83408-13E1-4429-91FB-2C4E73E5E907}" type="slidenum">
              <a:rPr lang="zh-CN" altLang="en-US"/>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2" name="圆角矩形 21"/>
          <p:cNvSpPr/>
          <p:nvPr userDrawn="1"/>
        </p:nvSpPr>
        <p:spPr>
          <a:xfrm>
            <a:off x="2400" y="0"/>
            <a:ext cx="12189600" cy="6858000"/>
          </a:xfrm>
          <a:prstGeom prst="roundRect">
            <a:avLst>
              <a:gd name="adj" fmla="val 130"/>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FE7A53B-05DE-4759-9CA8-7D302AF8BA84}"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7D0A99-BDC0-40B7-B0BC-D5614213BA60}" type="slidenum">
              <a:rPr lang="zh-CN" altLang="en-US" smtClean="0"/>
            </a:fld>
            <a:endParaRPr lang="zh-CN" altLang="en-US"/>
          </a:p>
        </p:txBody>
      </p:sp>
      <p:pic>
        <p:nvPicPr>
          <p:cNvPr id="6" name="图片 5"/>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25422" t="69" r="25422" b="69"/>
          <a:stretch>
            <a:fillRect/>
          </a:stretch>
        </p:blipFill>
        <p:spPr>
          <a:xfrm>
            <a:off x="0" y="0"/>
            <a:ext cx="5063724" cy="6858000"/>
          </a:xfrm>
          <a:prstGeom prst="rect">
            <a:avLst/>
          </a:prstGeom>
        </p:spPr>
      </p:pic>
      <p:sp>
        <p:nvSpPr>
          <p:cNvPr id="7" name="任意形状 56"/>
          <p:cNvSpPr/>
          <p:nvPr userDrawn="1"/>
        </p:nvSpPr>
        <p:spPr>
          <a:xfrm>
            <a:off x="4304899" y="0"/>
            <a:ext cx="7887101" cy="6858000"/>
          </a:xfrm>
          <a:custGeom>
            <a:avLst/>
            <a:gdLst>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0 w 12192000"/>
              <a:gd name="connsiteY5" fmla="*/ 0 h 6858000"/>
              <a:gd name="connsiteX6" fmla="*/ 1 w 12192000"/>
              <a:gd name="connsiteY6" fmla="*/ 0 h 6858000"/>
              <a:gd name="connsiteX7" fmla="*/ 1 w 12192000"/>
              <a:gd name="connsiteY7" fmla="*/ 6858000 h 6858000"/>
              <a:gd name="connsiteX8" fmla="*/ 0 w 12192000"/>
              <a:gd name="connsiteY8" fmla="*/ 6858000 h 6858000"/>
              <a:gd name="connsiteX0-1" fmla="*/ 4304899 w 12192000"/>
              <a:gd name="connsiteY0-2" fmla="*/ 0 h 6858000"/>
              <a:gd name="connsiteX1-3" fmla="*/ 12192000 w 12192000"/>
              <a:gd name="connsiteY1-4" fmla="*/ 0 h 6858000"/>
              <a:gd name="connsiteX2-5" fmla="*/ 12192000 w 12192000"/>
              <a:gd name="connsiteY2-6" fmla="*/ 6858000 h 6858000"/>
              <a:gd name="connsiteX3-7" fmla="*/ 4304899 w 12192000"/>
              <a:gd name="connsiteY3-8" fmla="*/ 6858000 h 6858000"/>
              <a:gd name="connsiteX4-9" fmla="*/ 5005755 w 12192000"/>
              <a:gd name="connsiteY4-10" fmla="*/ 3429000 h 6858000"/>
              <a:gd name="connsiteX5-11" fmla="*/ 4304899 w 12192000"/>
              <a:gd name="connsiteY5-12" fmla="*/ 0 h 6858000"/>
              <a:gd name="connsiteX6-13" fmla="*/ 0 w 12192000"/>
              <a:gd name="connsiteY6-14" fmla="*/ 6858000 h 6858000"/>
              <a:gd name="connsiteX7-15" fmla="*/ 1 w 12192000"/>
              <a:gd name="connsiteY7-16" fmla="*/ 0 h 6858000"/>
              <a:gd name="connsiteX8-17" fmla="*/ 1 w 12192000"/>
              <a:gd name="connsiteY8-18" fmla="*/ 6858000 h 6858000"/>
              <a:gd name="connsiteX9" fmla="*/ 0 w 12192000"/>
              <a:gd name="connsiteY9" fmla="*/ 6858000 h 6858000"/>
              <a:gd name="connsiteX0-19" fmla="*/ 4304898 w 12191999"/>
              <a:gd name="connsiteY0-20" fmla="*/ 0 h 6858000"/>
              <a:gd name="connsiteX1-21" fmla="*/ 12191999 w 12191999"/>
              <a:gd name="connsiteY1-22" fmla="*/ 0 h 6858000"/>
              <a:gd name="connsiteX2-23" fmla="*/ 12191999 w 12191999"/>
              <a:gd name="connsiteY2-24" fmla="*/ 6858000 h 6858000"/>
              <a:gd name="connsiteX3-25" fmla="*/ 4304898 w 12191999"/>
              <a:gd name="connsiteY3-26" fmla="*/ 6858000 h 6858000"/>
              <a:gd name="connsiteX4-27" fmla="*/ 5005754 w 12191999"/>
              <a:gd name="connsiteY4-28" fmla="*/ 3429000 h 6858000"/>
              <a:gd name="connsiteX5-29" fmla="*/ 4304898 w 12191999"/>
              <a:gd name="connsiteY5-30" fmla="*/ 0 h 6858000"/>
              <a:gd name="connsiteX6-31" fmla="*/ 0 w 12191999"/>
              <a:gd name="connsiteY6-32" fmla="*/ 6858000 h 6858000"/>
              <a:gd name="connsiteX7-33" fmla="*/ 0 w 12191999"/>
              <a:gd name="connsiteY7-34" fmla="*/ 0 h 6858000"/>
              <a:gd name="connsiteX8-35" fmla="*/ 0 w 12191999"/>
              <a:gd name="connsiteY8-36" fmla="*/ 6858000 h 6858000"/>
              <a:gd name="connsiteX0-37" fmla="*/ 0 w 7887101"/>
              <a:gd name="connsiteY0-38" fmla="*/ 0 h 6858000"/>
              <a:gd name="connsiteX1-39" fmla="*/ 7887101 w 7887101"/>
              <a:gd name="connsiteY1-40" fmla="*/ 0 h 6858000"/>
              <a:gd name="connsiteX2-41" fmla="*/ 7887101 w 7887101"/>
              <a:gd name="connsiteY2-42" fmla="*/ 6858000 h 6858000"/>
              <a:gd name="connsiteX3-43" fmla="*/ 0 w 7887101"/>
              <a:gd name="connsiteY3-44" fmla="*/ 6858000 h 6858000"/>
              <a:gd name="connsiteX4-45" fmla="*/ 700856 w 7887101"/>
              <a:gd name="connsiteY4-46" fmla="*/ 3429000 h 6858000"/>
              <a:gd name="connsiteX5-47" fmla="*/ 0 w 7887101"/>
              <a:gd name="connsiteY5-48"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887101" h="6858000">
                <a:moveTo>
                  <a:pt x="0" y="0"/>
                </a:moveTo>
                <a:lnTo>
                  <a:pt x="7887101" y="0"/>
                </a:lnTo>
                <a:lnTo>
                  <a:pt x="7887101" y="6858000"/>
                </a:lnTo>
                <a:lnTo>
                  <a:pt x="0" y="6858000"/>
                </a:lnTo>
                <a:lnTo>
                  <a:pt x="700856" y="3429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2" name="圆角矩形 21"/>
          <p:cNvSpPr/>
          <p:nvPr userDrawn="1"/>
        </p:nvSpPr>
        <p:spPr>
          <a:xfrm>
            <a:off x="2401" y="0"/>
            <a:ext cx="12189600" cy="6858000"/>
          </a:xfrm>
          <a:prstGeom prst="roundRect">
            <a:avLst>
              <a:gd name="adj" fmla="val 130"/>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矩形 1"/>
          <p:cNvSpPr/>
          <p:nvPr userDrawn="1"/>
        </p:nvSpPr>
        <p:spPr>
          <a:xfrm>
            <a:off x="1"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金榜苑：专项突破">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任意形状 7"/>
          <p:cNvSpPr/>
          <p:nvPr userDrawn="1"/>
        </p:nvSpPr>
        <p:spPr>
          <a:xfrm>
            <a:off x="1" y="0"/>
            <a:ext cx="3044109"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kumimoji="1" lang="zh-CN" altLang="en-US" sz="1800">
              <a:solidFill>
                <a:prstClr val="white"/>
              </a:solidFill>
            </a:endParaRPr>
          </a:p>
        </p:txBody>
      </p:sp>
      <p:sp>
        <p:nvSpPr>
          <p:cNvPr id="6" name="矩形 5"/>
          <p:cNvSpPr/>
          <p:nvPr userDrawn="1"/>
        </p:nvSpPr>
        <p:spPr>
          <a:xfrm>
            <a:off x="645491" y="70452"/>
            <a:ext cx="1887055" cy="430887"/>
          </a:xfrm>
          <a:prstGeom prst="rect">
            <a:avLst/>
          </a:prstGeom>
        </p:spPr>
        <p:txBody>
          <a:bodyPr wrap="none">
            <a:spAutoFit/>
          </a:bodyPr>
          <a:lstStyle/>
          <a:p>
            <a:pPr defTabSz="914400"/>
            <a:r>
              <a:rPr lang="zh-CN" altLang="en-US" sz="2200" b="1" dirty="0" smtClean="0">
                <a:solidFill>
                  <a:prstClr val="white"/>
                </a:solidFill>
                <a:latin typeface="方正粗圆简体" panose="03000509000000000000" pitchFamily="65" charset="-122"/>
                <a:ea typeface="方正粗圆简体" panose="03000509000000000000" pitchFamily="65" charset="-122"/>
              </a:rPr>
              <a:t>关键能力提升</a:t>
            </a:r>
            <a:endParaRPr lang="zh-CN" altLang="en-US" sz="2200" b="1" dirty="0">
              <a:solidFill>
                <a:prstClr val="white"/>
              </a:solidFill>
              <a:latin typeface="方正粗圆简体" panose="03000509000000000000" pitchFamily="65" charset="-122"/>
              <a:ea typeface="方正粗圆简体" panose="03000509000000000000" pitchFamily="65" charset="-122"/>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金榜苑：归纳总结">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endParaRPr>
          </a:p>
        </p:txBody>
      </p:sp>
      <p:sp>
        <p:nvSpPr>
          <p:cNvPr id="4" name="矩形 3"/>
          <p:cNvSpPr/>
          <p:nvPr userDrawn="1"/>
        </p:nvSpPr>
        <p:spPr>
          <a:xfrm>
            <a:off x="89804" y="289758"/>
            <a:ext cx="1415772" cy="461665"/>
          </a:xfrm>
          <a:prstGeom prst="rect">
            <a:avLst/>
          </a:prstGeom>
        </p:spPr>
        <p:txBody>
          <a:bodyPr wrap="none">
            <a:spAutoFit/>
          </a:bodyPr>
          <a:lstStyle/>
          <a:p>
            <a:pPr defTabSz="914400"/>
            <a:r>
              <a:rPr lang="zh-CN" altLang="en-US" sz="2400" b="1" dirty="0" smtClean="0">
                <a:solidFill>
                  <a:prstClr val="white"/>
                </a:solidFill>
              </a:rPr>
              <a:t>易错辨析</a:t>
            </a:r>
            <a:endParaRPr lang="zh-CN" altLang="en-US" sz="2400" b="1" dirty="0">
              <a:solidFill>
                <a:prstClr val="white"/>
              </a:solidFill>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endParaRPr>
          </a:p>
        </p:txBody>
      </p:sp>
      <p:sp>
        <p:nvSpPr>
          <p:cNvPr id="4" name="矩形 3"/>
          <p:cNvSpPr/>
          <p:nvPr userDrawn="1"/>
        </p:nvSpPr>
        <p:spPr>
          <a:xfrm>
            <a:off x="89804" y="289758"/>
            <a:ext cx="1415772" cy="461665"/>
          </a:xfrm>
          <a:prstGeom prst="rect">
            <a:avLst/>
          </a:prstGeom>
        </p:spPr>
        <p:txBody>
          <a:bodyPr wrap="none">
            <a:spAutoFit/>
          </a:bodyPr>
          <a:lstStyle/>
          <a:p>
            <a:pPr defTabSz="914400"/>
            <a:r>
              <a:rPr lang="zh-CN" altLang="en-US" sz="2400" b="1" dirty="0" smtClean="0">
                <a:solidFill>
                  <a:prstClr val="white"/>
                </a:solidFill>
              </a:rPr>
              <a:t>真题演练</a:t>
            </a:r>
            <a:endParaRPr lang="zh-CN" altLang="en-US" sz="2400" b="1" dirty="0">
              <a:solidFill>
                <a:prstClr val="white"/>
              </a:solidFil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同侧圆角矩形 2"/>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endParaRPr>
          </a:p>
        </p:txBody>
      </p:sp>
      <p:sp>
        <p:nvSpPr>
          <p:cNvPr id="6" name="矩形 5"/>
          <p:cNvSpPr/>
          <p:nvPr userDrawn="1"/>
        </p:nvSpPr>
        <p:spPr>
          <a:xfrm>
            <a:off x="299724" y="289758"/>
            <a:ext cx="971741" cy="461665"/>
          </a:xfrm>
          <a:prstGeom prst="rect">
            <a:avLst/>
          </a:prstGeom>
        </p:spPr>
        <p:txBody>
          <a:bodyPr wrap="none">
            <a:spAutoFit/>
          </a:bodyPr>
          <a:lstStyle/>
          <a:p>
            <a:pPr defTabSz="914400"/>
            <a:r>
              <a:rPr lang="zh-CN" altLang="en-US" sz="2400" b="1" dirty="0" smtClean="0">
                <a:solidFill>
                  <a:prstClr val="white"/>
                </a:solidFill>
              </a:rPr>
              <a:t>第</a:t>
            </a:r>
            <a:r>
              <a:rPr lang="en-US" altLang="zh-CN" sz="2400" b="1" dirty="0" smtClean="0">
                <a:solidFill>
                  <a:prstClr val="white"/>
                </a:solidFill>
              </a:rPr>
              <a:t>1</a:t>
            </a:r>
            <a:r>
              <a:rPr lang="zh-CN" altLang="en-US" sz="2400" b="1" dirty="0" smtClean="0">
                <a:solidFill>
                  <a:prstClr val="white"/>
                </a:solidFill>
              </a:rPr>
              <a:t>练</a:t>
            </a:r>
            <a:endParaRPr lang="zh-CN" altLang="en-US" sz="2400" b="1" dirty="0">
              <a:solidFill>
                <a:prstClr val="white"/>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1" y="6356350"/>
            <a:ext cx="2743200" cy="365125"/>
          </a:xfrm>
          <a:prstGeom prst="rect">
            <a:avLst/>
          </a:prstGeom>
        </p:spPr>
        <p:txBody>
          <a:bodyPr/>
          <a:lstStyle/>
          <a:p>
            <a:pPr defTabSz="914400"/>
            <a:fld id="{0FE7A53B-05DE-4759-9CA8-7D302AF8BA84}" type="datetimeFigureOut">
              <a:rPr lang="zh-CN" altLang="en-US" smtClean="0">
                <a:solidFill>
                  <a:prstClr val="black"/>
                </a:solidFill>
              </a:rPr>
            </a:fld>
            <a:endParaRPr lang="zh-CN" altLang="en-US">
              <a:solidFill>
                <a:prstClr val="black"/>
              </a:solidFill>
            </a:endParaRPr>
          </a:p>
        </p:txBody>
      </p:sp>
      <p:sp>
        <p:nvSpPr>
          <p:cNvPr id="4" name="页脚占位符 3"/>
          <p:cNvSpPr>
            <a:spLocks noGrp="1"/>
          </p:cNvSpPr>
          <p:nvPr>
            <p:ph type="ftr" sz="quarter" idx="11"/>
          </p:nvPr>
        </p:nvSpPr>
        <p:spPr>
          <a:xfrm>
            <a:off x="4038601" y="6356350"/>
            <a:ext cx="4114800" cy="365125"/>
          </a:xfrm>
          <a:prstGeom prst="rect">
            <a:avLst/>
          </a:prstGeom>
        </p:spPr>
        <p:txBody>
          <a:bodyPr/>
          <a:lstStyle/>
          <a:p>
            <a:pPr defTabSz="914400"/>
            <a:endParaRPr lang="zh-CN" altLang="en-US">
              <a:solidFill>
                <a:prstClr val="black"/>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defTabSz="914400"/>
            <a:fld id="{4C7D0A99-BDC0-40B7-B0BC-D5614213BA60}" type="slidenum">
              <a:rPr lang="zh-CN" altLang="en-US" smtClean="0">
                <a:solidFill>
                  <a:prstClr val="black"/>
                </a:solidFill>
              </a:rPr>
            </a:fld>
            <a:endParaRPr lang="zh-CN" altLang="en-US">
              <a:solidFill>
                <a:prstClr val="black"/>
              </a:solidFill>
            </a:endParaRPr>
          </a:p>
        </p:txBody>
      </p:sp>
      <p:pic>
        <p:nvPicPr>
          <p:cNvPr id="6" name="图片 5"/>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25422" t="69" r="25422" b="69"/>
          <a:stretch>
            <a:fillRect/>
          </a:stretch>
        </p:blipFill>
        <p:spPr>
          <a:xfrm>
            <a:off x="1" y="0"/>
            <a:ext cx="5063724" cy="6858000"/>
          </a:xfrm>
          <a:prstGeom prst="rect">
            <a:avLst/>
          </a:prstGeom>
        </p:spPr>
      </p:pic>
      <p:sp>
        <p:nvSpPr>
          <p:cNvPr id="7" name="任意形状 56"/>
          <p:cNvSpPr/>
          <p:nvPr userDrawn="1"/>
        </p:nvSpPr>
        <p:spPr>
          <a:xfrm>
            <a:off x="4304899" y="0"/>
            <a:ext cx="7887101" cy="6858000"/>
          </a:xfrm>
          <a:custGeom>
            <a:avLst/>
            <a:gdLst>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0 w 12192000"/>
              <a:gd name="connsiteY5" fmla="*/ 0 h 6858000"/>
              <a:gd name="connsiteX6" fmla="*/ 1 w 12192000"/>
              <a:gd name="connsiteY6" fmla="*/ 0 h 6858000"/>
              <a:gd name="connsiteX7" fmla="*/ 1 w 12192000"/>
              <a:gd name="connsiteY7" fmla="*/ 6858000 h 6858000"/>
              <a:gd name="connsiteX8" fmla="*/ 0 w 12192000"/>
              <a:gd name="connsiteY8" fmla="*/ 6858000 h 6858000"/>
              <a:gd name="connsiteX0-1" fmla="*/ 4304899 w 12192000"/>
              <a:gd name="connsiteY0-2" fmla="*/ 0 h 6858000"/>
              <a:gd name="connsiteX1-3" fmla="*/ 12192000 w 12192000"/>
              <a:gd name="connsiteY1-4" fmla="*/ 0 h 6858000"/>
              <a:gd name="connsiteX2-5" fmla="*/ 12192000 w 12192000"/>
              <a:gd name="connsiteY2-6" fmla="*/ 6858000 h 6858000"/>
              <a:gd name="connsiteX3-7" fmla="*/ 4304899 w 12192000"/>
              <a:gd name="connsiteY3-8" fmla="*/ 6858000 h 6858000"/>
              <a:gd name="connsiteX4-9" fmla="*/ 5005755 w 12192000"/>
              <a:gd name="connsiteY4-10" fmla="*/ 3429000 h 6858000"/>
              <a:gd name="connsiteX5-11" fmla="*/ 4304899 w 12192000"/>
              <a:gd name="connsiteY5-12" fmla="*/ 0 h 6858000"/>
              <a:gd name="connsiteX6-13" fmla="*/ 0 w 12192000"/>
              <a:gd name="connsiteY6-14" fmla="*/ 6858000 h 6858000"/>
              <a:gd name="connsiteX7-15" fmla="*/ 1 w 12192000"/>
              <a:gd name="connsiteY7-16" fmla="*/ 0 h 6858000"/>
              <a:gd name="connsiteX8-17" fmla="*/ 1 w 12192000"/>
              <a:gd name="connsiteY8-18" fmla="*/ 6858000 h 6858000"/>
              <a:gd name="connsiteX9" fmla="*/ 0 w 12192000"/>
              <a:gd name="connsiteY9" fmla="*/ 6858000 h 6858000"/>
              <a:gd name="connsiteX0-19" fmla="*/ 4304898 w 12191999"/>
              <a:gd name="connsiteY0-20" fmla="*/ 0 h 6858000"/>
              <a:gd name="connsiteX1-21" fmla="*/ 12191999 w 12191999"/>
              <a:gd name="connsiteY1-22" fmla="*/ 0 h 6858000"/>
              <a:gd name="connsiteX2-23" fmla="*/ 12191999 w 12191999"/>
              <a:gd name="connsiteY2-24" fmla="*/ 6858000 h 6858000"/>
              <a:gd name="connsiteX3-25" fmla="*/ 4304898 w 12191999"/>
              <a:gd name="connsiteY3-26" fmla="*/ 6858000 h 6858000"/>
              <a:gd name="connsiteX4-27" fmla="*/ 5005754 w 12191999"/>
              <a:gd name="connsiteY4-28" fmla="*/ 3429000 h 6858000"/>
              <a:gd name="connsiteX5-29" fmla="*/ 4304898 w 12191999"/>
              <a:gd name="connsiteY5-30" fmla="*/ 0 h 6858000"/>
              <a:gd name="connsiteX6-31" fmla="*/ 0 w 12191999"/>
              <a:gd name="connsiteY6-32" fmla="*/ 6858000 h 6858000"/>
              <a:gd name="connsiteX7-33" fmla="*/ 0 w 12191999"/>
              <a:gd name="connsiteY7-34" fmla="*/ 0 h 6858000"/>
              <a:gd name="connsiteX8-35" fmla="*/ 0 w 12191999"/>
              <a:gd name="connsiteY8-36" fmla="*/ 6858000 h 6858000"/>
              <a:gd name="connsiteX0-37" fmla="*/ 0 w 7887101"/>
              <a:gd name="connsiteY0-38" fmla="*/ 0 h 6858000"/>
              <a:gd name="connsiteX1-39" fmla="*/ 7887101 w 7887101"/>
              <a:gd name="connsiteY1-40" fmla="*/ 0 h 6858000"/>
              <a:gd name="connsiteX2-41" fmla="*/ 7887101 w 7887101"/>
              <a:gd name="connsiteY2-42" fmla="*/ 6858000 h 6858000"/>
              <a:gd name="connsiteX3-43" fmla="*/ 0 w 7887101"/>
              <a:gd name="connsiteY3-44" fmla="*/ 6858000 h 6858000"/>
              <a:gd name="connsiteX4-45" fmla="*/ 700856 w 7887101"/>
              <a:gd name="connsiteY4-46" fmla="*/ 3429000 h 6858000"/>
              <a:gd name="connsiteX5-47" fmla="*/ 0 w 7887101"/>
              <a:gd name="connsiteY5-48"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887101" h="6858000">
                <a:moveTo>
                  <a:pt x="0" y="0"/>
                </a:moveTo>
                <a:lnTo>
                  <a:pt x="7887101" y="0"/>
                </a:lnTo>
                <a:lnTo>
                  <a:pt x="7887101" y="6858000"/>
                </a:lnTo>
                <a:lnTo>
                  <a:pt x="0" y="6858000"/>
                </a:lnTo>
                <a:lnTo>
                  <a:pt x="700856" y="3429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kumimoji="1"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金榜苑：专项突破">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任意形状 7"/>
          <p:cNvSpPr/>
          <p:nvPr userDrawn="1"/>
        </p:nvSpPr>
        <p:spPr>
          <a:xfrm>
            <a:off x="0" y="0"/>
            <a:ext cx="3044109"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6" name="矩形 5"/>
          <p:cNvSpPr/>
          <p:nvPr userDrawn="1"/>
        </p:nvSpPr>
        <p:spPr>
          <a:xfrm>
            <a:off x="645490" y="70451"/>
            <a:ext cx="1887055" cy="430887"/>
          </a:xfrm>
          <a:prstGeom prst="rect">
            <a:avLst/>
          </a:prstGeom>
        </p:spPr>
        <p:txBody>
          <a:bodyPr wrap="none">
            <a:spAutoFit/>
          </a:bodyPr>
          <a:lstStyle/>
          <a:p>
            <a:r>
              <a:rPr lang="zh-CN" altLang="en-US" sz="2200" b="1" dirty="0" smtClean="0">
                <a:solidFill>
                  <a:schemeClr val="bg1"/>
                </a:solidFill>
                <a:latin typeface="方正粗圆简体" panose="03000509000000000000" pitchFamily="65" charset="-122"/>
                <a:ea typeface="方正粗圆简体" panose="03000509000000000000" pitchFamily="65" charset="-122"/>
              </a:rPr>
              <a:t>关键能力提升</a:t>
            </a:r>
            <a:endParaRPr lang="zh-CN" altLang="en-US" sz="2200" b="1" dirty="0">
              <a:solidFill>
                <a:schemeClr val="bg1"/>
              </a:solidFill>
              <a:latin typeface="方正粗圆简体" panose="03000509000000000000" pitchFamily="65" charset="-122"/>
              <a:ea typeface="方正粗圆简体" panose="03000509000000000000" pitchFamily="65" charset="-122"/>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金榜苑：归纳总结">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易错辨析</a:t>
            </a:r>
            <a:endParaRPr lang="zh-CN" altLang="en-US" sz="2400" b="1" dirty="0">
              <a:solidFill>
                <a:schemeClr val="bg1"/>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对点训练</a:t>
            </a:r>
            <a:endParaRPr lang="zh-CN" altLang="en-US" sz="2400" b="1" dirty="0">
              <a:solidFill>
                <a:schemeClr val="bg1"/>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真题演练</a:t>
            </a:r>
            <a:endParaRPr lang="zh-CN" altLang="en-US" sz="2400" b="1" dirty="0">
              <a:solidFill>
                <a:schemeClr val="bg1"/>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同侧圆角矩形 3"/>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a:off x="90877" y="289757"/>
            <a:ext cx="1415772" cy="461665"/>
          </a:xfrm>
          <a:prstGeom prst="rect">
            <a:avLst/>
          </a:prstGeom>
        </p:spPr>
        <p:txBody>
          <a:bodyPr wrap="none">
            <a:spAutoFit/>
          </a:bodyPr>
          <a:lstStyle/>
          <a:p>
            <a:pPr algn="ctr"/>
            <a:r>
              <a:rPr lang="zh-CN" altLang="en-US" sz="2400" b="1" dirty="0" smtClean="0">
                <a:solidFill>
                  <a:schemeClr val="bg1"/>
                </a:solidFill>
              </a:rPr>
              <a:t>课时精练</a:t>
            </a:r>
            <a:endParaRPr lang="zh-CN" altLang="en-US" sz="2400" b="1" dirty="0">
              <a:solidFill>
                <a:schemeClr val="bg1"/>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1" Type="http://schemas.openxmlformats.org/officeDocument/2006/relationships/theme" Target="../theme/theme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65"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130"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17.xml"/><Relationship Id="rId2" Type="http://schemas.openxmlformats.org/officeDocument/2006/relationships/image" Target="../media/image9.emf"/><Relationship Id="rId1" Type="http://schemas.openxmlformats.org/officeDocument/2006/relationships/package" Target="../embeddings/Document3.docx"/></Relationships>
</file>

<file path=ppt/slides/_rels/slide11.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13.xml"/><Relationship Id="rId4" Type="http://schemas.openxmlformats.org/officeDocument/2006/relationships/package" Target="../embeddings/Document6.docx"/><Relationship Id="rId3" Type="http://schemas.openxmlformats.org/officeDocument/2006/relationships/package" Target="../embeddings/Document5.docx"/><Relationship Id="rId2" Type="http://schemas.openxmlformats.org/officeDocument/2006/relationships/image" Target="../media/image10.emf"/><Relationship Id="rId1" Type="http://schemas.openxmlformats.org/officeDocument/2006/relationships/package" Target="../embeddings/Document4.docx"/></Relationships>
</file>

<file path=ppt/slides/_rels/slide12.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13.xml"/><Relationship Id="rId2" Type="http://schemas.openxmlformats.org/officeDocument/2006/relationships/image" Target="../media/image11.emf"/><Relationship Id="rId1" Type="http://schemas.openxmlformats.org/officeDocument/2006/relationships/package" Target="../embeddings/Document7.docx"/></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13.xml"/><Relationship Id="rId2" Type="http://schemas.openxmlformats.org/officeDocument/2006/relationships/image" Target="../media/image10.emf"/><Relationship Id="rId1" Type="http://schemas.openxmlformats.org/officeDocument/2006/relationships/package" Target="../embeddings/Document8.docx"/></Relationships>
</file>

<file path=ppt/slides/_rels/slide14.xml.rels><?xml version="1.0" encoding="UTF-8" standalone="yes"?>
<Relationships xmlns="http://schemas.openxmlformats.org/package/2006/relationships"><Relationship Id="rId5" Type="http://schemas.openxmlformats.org/officeDocument/2006/relationships/vmlDrawing" Target="../drawings/vmlDrawing7.vml"/><Relationship Id="rId4" Type="http://schemas.openxmlformats.org/officeDocument/2006/relationships/slideLayout" Target="../slideLayouts/slideLayout13.xml"/><Relationship Id="rId3" Type="http://schemas.openxmlformats.org/officeDocument/2006/relationships/package" Target="../embeddings/Document10.docx"/><Relationship Id="rId2" Type="http://schemas.openxmlformats.org/officeDocument/2006/relationships/image" Target="../media/image10.emf"/><Relationship Id="rId1" Type="http://schemas.openxmlformats.org/officeDocument/2006/relationships/package" Target="../embeddings/Document9.docx"/></Relationships>
</file>

<file path=ppt/slides/_rels/slide15.xml.rels><?xml version="1.0" encoding="UTF-8" standalone="yes"?>
<Relationships xmlns="http://schemas.openxmlformats.org/package/2006/relationships"><Relationship Id="rId5" Type="http://schemas.openxmlformats.org/officeDocument/2006/relationships/vmlDrawing" Target="../drawings/vmlDrawing8.vml"/><Relationship Id="rId4" Type="http://schemas.openxmlformats.org/officeDocument/2006/relationships/slideLayout" Target="../slideLayouts/slideLayout13.xml"/><Relationship Id="rId3" Type="http://schemas.openxmlformats.org/officeDocument/2006/relationships/package" Target="../embeddings/Document12.docx"/><Relationship Id="rId2" Type="http://schemas.openxmlformats.org/officeDocument/2006/relationships/image" Target="../media/image10.emf"/><Relationship Id="rId1" Type="http://schemas.openxmlformats.org/officeDocument/2006/relationships/package" Target="../embeddings/Document11.docx"/></Relationships>
</file>

<file path=ppt/slides/_rels/slide16.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16.xml"/><Relationship Id="rId2" Type="http://schemas.openxmlformats.org/officeDocument/2006/relationships/image" Target="../media/image12.emf"/><Relationship Id="rId1" Type="http://schemas.openxmlformats.org/officeDocument/2006/relationships/package" Target="../embeddings/Document13.docx"/></Relationships>
</file>

<file path=ppt/slides/_rels/slide17.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16.xml"/><Relationship Id="rId2" Type="http://schemas.openxmlformats.org/officeDocument/2006/relationships/image" Target="../media/image13.emf"/><Relationship Id="rId1" Type="http://schemas.openxmlformats.org/officeDocument/2006/relationships/package" Target="../embeddings/Document14.docx"/></Relationships>
</file>

<file path=ppt/slides/_rels/slide18.xml.rels><?xml version="1.0" encoding="UTF-8" standalone="yes"?>
<Relationships xmlns="http://schemas.openxmlformats.org/package/2006/relationships"><Relationship Id="rId6" Type="http://schemas.openxmlformats.org/officeDocument/2006/relationships/vmlDrawing" Target="../drawings/vmlDrawing11.vml"/><Relationship Id="rId5" Type="http://schemas.openxmlformats.org/officeDocument/2006/relationships/slideLayout" Target="../slideLayouts/slideLayout13.xml"/><Relationship Id="rId4" Type="http://schemas.openxmlformats.org/officeDocument/2006/relationships/image" Target="../media/image15.emf"/><Relationship Id="rId3" Type="http://schemas.openxmlformats.org/officeDocument/2006/relationships/package" Target="../embeddings/Document16.docx"/><Relationship Id="rId2" Type="http://schemas.openxmlformats.org/officeDocument/2006/relationships/image" Target="../media/image14.emf"/><Relationship Id="rId1" Type="http://schemas.openxmlformats.org/officeDocument/2006/relationships/package" Target="../embeddings/Document15.docx"/></Relationships>
</file>

<file path=ppt/slides/_rels/slide19.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13.xml"/><Relationship Id="rId2" Type="http://schemas.openxmlformats.org/officeDocument/2006/relationships/image" Target="../media/image16.emf"/><Relationship Id="rId1" Type="http://schemas.openxmlformats.org/officeDocument/2006/relationships/package" Target="../embeddings/Document17.doc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7" Type="http://schemas.openxmlformats.org/officeDocument/2006/relationships/vmlDrawing" Target="../drawings/vmlDrawing13.vml"/><Relationship Id="rId6"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emf"/><Relationship Id="rId3" Type="http://schemas.openxmlformats.org/officeDocument/2006/relationships/package" Target="../embeddings/Document19.docx"/><Relationship Id="rId2" Type="http://schemas.openxmlformats.org/officeDocument/2006/relationships/image" Target="../media/image14.emf"/><Relationship Id="rId1" Type="http://schemas.openxmlformats.org/officeDocument/2006/relationships/package" Target="../embeddings/Document18.docx"/></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 Target="slide1.xml"/><Relationship Id="rId1"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1.jpeg"/></Relationships>
</file>

<file path=ppt/slides/_rels/slide25.xml.rels><?xml version="1.0" encoding="UTF-8" standalone="yes"?>
<Relationships xmlns="http://schemas.openxmlformats.org/package/2006/relationships"><Relationship Id="rId5" Type="http://schemas.openxmlformats.org/officeDocument/2006/relationships/vmlDrawing" Target="../drawings/vmlDrawing14.vml"/><Relationship Id="rId4" Type="http://schemas.openxmlformats.org/officeDocument/2006/relationships/slideLayout" Target="../slideLayouts/slideLayout2.xml"/><Relationship Id="rId3" Type="http://schemas.openxmlformats.org/officeDocument/2006/relationships/image" Target="../media/image14.emf"/><Relationship Id="rId2" Type="http://schemas.openxmlformats.org/officeDocument/2006/relationships/package" Target="../embeddings/Document20.docx"/><Relationship Id="rId1"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vmlDrawing" Target="../drawings/vmlDrawing15.vml"/><Relationship Id="rId7" Type="http://schemas.openxmlformats.org/officeDocument/2006/relationships/slideLayout" Target="../slideLayouts/slideLayout11.xml"/><Relationship Id="rId6" Type="http://schemas.openxmlformats.org/officeDocument/2006/relationships/image" Target="../media/image26.emf"/><Relationship Id="rId5" Type="http://schemas.openxmlformats.org/officeDocument/2006/relationships/package" Target="../embeddings/Document23.docx"/><Relationship Id="rId4" Type="http://schemas.openxmlformats.org/officeDocument/2006/relationships/image" Target="../media/image25.emf"/><Relationship Id="rId3" Type="http://schemas.openxmlformats.org/officeDocument/2006/relationships/package" Target="../embeddings/Document22.docx"/><Relationship Id="rId2" Type="http://schemas.openxmlformats.org/officeDocument/2006/relationships/image" Target="../media/image24.emf"/><Relationship Id="rId1" Type="http://schemas.openxmlformats.org/officeDocument/2006/relationships/package" Target="../embeddings/Document21.docx"/></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image" Target="../media/image30.emf"/><Relationship Id="rId7" Type="http://schemas.openxmlformats.org/officeDocument/2006/relationships/package" Target="../embeddings/Document24.docx"/><Relationship Id="rId6" Type="http://schemas.openxmlformats.org/officeDocument/2006/relationships/image" Target="../media/image29.wmf"/><Relationship Id="rId5" Type="http://schemas.openxmlformats.org/officeDocument/2006/relationships/oleObject" Target="../embeddings/oleObject3.bin"/><Relationship Id="rId4" Type="http://schemas.openxmlformats.org/officeDocument/2006/relationships/image" Target="../media/image28.wmf"/><Relationship Id="rId3" Type="http://schemas.openxmlformats.org/officeDocument/2006/relationships/oleObject" Target="../embeddings/oleObject2.bin"/><Relationship Id="rId2" Type="http://schemas.openxmlformats.org/officeDocument/2006/relationships/image" Target="../media/image27.wmf"/><Relationship Id="rId10" Type="http://schemas.openxmlformats.org/officeDocument/2006/relationships/vmlDrawing" Target="../drawings/vmlDrawing16.vml"/><Relationship Id="rId1"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9" Type="http://schemas.openxmlformats.org/officeDocument/2006/relationships/package" Target="../embeddings/Document25.docx"/><Relationship Id="rId8" Type="http://schemas.openxmlformats.org/officeDocument/2006/relationships/image" Target="../media/image31.wmf"/><Relationship Id="rId7" Type="http://schemas.openxmlformats.org/officeDocument/2006/relationships/oleObject" Target="../embeddings/oleObject7.bin"/><Relationship Id="rId6" Type="http://schemas.openxmlformats.org/officeDocument/2006/relationships/image" Target="../media/image29.wmf"/><Relationship Id="rId5" Type="http://schemas.openxmlformats.org/officeDocument/2006/relationships/oleObject" Target="../embeddings/oleObject6.bin"/><Relationship Id="rId4" Type="http://schemas.openxmlformats.org/officeDocument/2006/relationships/image" Target="../media/image28.wmf"/><Relationship Id="rId3" Type="http://schemas.openxmlformats.org/officeDocument/2006/relationships/oleObject" Target="../embeddings/oleObject5.bin"/><Relationship Id="rId2" Type="http://schemas.openxmlformats.org/officeDocument/2006/relationships/image" Target="../media/image27.wmf"/><Relationship Id="rId12" Type="http://schemas.openxmlformats.org/officeDocument/2006/relationships/vmlDrawing" Target="../drawings/vmlDrawing17.vml"/><Relationship Id="rId11" Type="http://schemas.openxmlformats.org/officeDocument/2006/relationships/slideLayout" Target="../slideLayouts/slideLayout11.xml"/><Relationship Id="rId10" Type="http://schemas.openxmlformats.org/officeDocument/2006/relationships/image" Target="../media/image32.emf"/><Relationship Id="rId1"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5" Type="http://schemas.openxmlformats.org/officeDocument/2006/relationships/vmlDrawing" Target="../drawings/vmlDrawing18.vml"/><Relationship Id="rId4" Type="http://schemas.openxmlformats.org/officeDocument/2006/relationships/slideLayout" Target="../slideLayouts/slideLayout11.xml"/><Relationship Id="rId3" Type="http://schemas.openxmlformats.org/officeDocument/2006/relationships/image" Target="../media/image33.png"/><Relationship Id="rId2" Type="http://schemas.openxmlformats.org/officeDocument/2006/relationships/image" Target="../media/image24.emf"/><Relationship Id="rId1" Type="http://schemas.openxmlformats.org/officeDocument/2006/relationships/package" Target="../embeddings/Document26.docx"/></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3.png"/></Relationships>
</file>

<file path=ppt/slides/_rels/slide35.xml.rels><?xml version="1.0" encoding="UTF-8" standalone="yes"?>
<Relationships xmlns="http://schemas.openxmlformats.org/package/2006/relationships"><Relationship Id="rId6" Type="http://schemas.openxmlformats.org/officeDocument/2006/relationships/vmlDrawing" Target="../drawings/vmlDrawing19.vml"/><Relationship Id="rId5" Type="http://schemas.openxmlformats.org/officeDocument/2006/relationships/slideLayout" Target="../slideLayouts/slideLayout11.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24.emf"/><Relationship Id="rId1" Type="http://schemas.openxmlformats.org/officeDocument/2006/relationships/package" Target="../embeddings/Document27.docx"/></Relationships>
</file>

<file path=ppt/slides/_rels/slide36.xml.rels><?xml version="1.0" encoding="UTF-8" standalone="yes"?>
<Relationships xmlns="http://schemas.openxmlformats.org/package/2006/relationships"><Relationship Id="rId6" Type="http://schemas.openxmlformats.org/officeDocument/2006/relationships/vmlDrawing" Target="../drawings/vmlDrawing20.vml"/><Relationship Id="rId5" Type="http://schemas.openxmlformats.org/officeDocument/2006/relationships/slideLayout" Target="../slideLayouts/slideLayout11.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6.emf"/><Relationship Id="rId1" Type="http://schemas.openxmlformats.org/officeDocument/2006/relationships/package" Target="../embeddings/Document28.docx"/></Relationships>
</file>

<file path=ppt/slides/_rels/slide37.xml.rels><?xml version="1.0" encoding="UTF-8" standalone="yes"?>
<Relationships xmlns="http://schemas.openxmlformats.org/package/2006/relationships"><Relationship Id="rId7" Type="http://schemas.openxmlformats.org/officeDocument/2006/relationships/vmlDrawing" Target="../drawings/vmlDrawing21.vml"/><Relationship Id="rId6" Type="http://schemas.openxmlformats.org/officeDocument/2006/relationships/slideLayout" Target="../slideLayouts/slideLayout11.xml"/><Relationship Id="rId5" Type="http://schemas.openxmlformats.org/officeDocument/2006/relationships/slide" Target="slide1.xml"/><Relationship Id="rId4" Type="http://schemas.openxmlformats.org/officeDocument/2006/relationships/image" Target="../media/image37.emf"/><Relationship Id="rId3" Type="http://schemas.openxmlformats.org/officeDocument/2006/relationships/package" Target="../embeddings/Document29.docx"/><Relationship Id="rId2" Type="http://schemas.openxmlformats.org/officeDocument/2006/relationships/image" Target="../media/image35.png"/><Relationship Id="rId1"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38.png"/><Relationship Id="rId1" Type="http://schemas.openxmlformats.org/officeDocument/2006/relationships/image" Target="../media/image21.jpeg"/></Relationships>
</file>

<file path=ppt/slides/_rels/slide39.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slide" Target="slide47.xml"/><Relationship Id="rId7" Type="http://schemas.openxmlformats.org/officeDocument/2006/relationships/slide" Target="slide46.xml"/><Relationship Id="rId6" Type="http://schemas.openxmlformats.org/officeDocument/2006/relationships/package" Target="../embeddings/Document31.docx"/><Relationship Id="rId5" Type="http://schemas.openxmlformats.org/officeDocument/2006/relationships/image" Target="../media/image24.emf"/><Relationship Id="rId4" Type="http://schemas.openxmlformats.org/officeDocument/2006/relationships/package" Target="../embeddings/Document30.docx"/><Relationship Id="rId3" Type="http://schemas.openxmlformats.org/officeDocument/2006/relationships/slide" Target="slide44.xml"/><Relationship Id="rId2" Type="http://schemas.openxmlformats.org/officeDocument/2006/relationships/slide" Target="slide41.xml"/><Relationship Id="rId10" Type="http://schemas.openxmlformats.org/officeDocument/2006/relationships/vmlDrawing" Target="../drawings/vmlDrawing22.vml"/><Relationship Id="rId1" Type="http://schemas.openxmlformats.org/officeDocument/2006/relationships/slide" Target="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slide" Target="slide47.xml"/><Relationship Id="rId4" Type="http://schemas.openxmlformats.org/officeDocument/2006/relationships/slide" Target="slide46.xml"/><Relationship Id="rId3" Type="http://schemas.openxmlformats.org/officeDocument/2006/relationships/slide" Target="slide44.xml"/><Relationship Id="rId2" Type="http://schemas.openxmlformats.org/officeDocument/2006/relationships/slide" Target="slide41.xml"/><Relationship Id="rId1" Type="http://schemas.openxmlformats.org/officeDocument/2006/relationships/slide" Target="slide39.xml"/></Relationships>
</file>

<file path=ppt/slides/_rels/slide41.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slide" Target="slide47.xml"/><Relationship Id="rId7" Type="http://schemas.openxmlformats.org/officeDocument/2006/relationships/slide" Target="slide46.xml"/><Relationship Id="rId6" Type="http://schemas.openxmlformats.org/officeDocument/2006/relationships/image" Target="../media/image39.png"/><Relationship Id="rId5" Type="http://schemas.openxmlformats.org/officeDocument/2006/relationships/image" Target="../media/image24.emf"/><Relationship Id="rId4" Type="http://schemas.openxmlformats.org/officeDocument/2006/relationships/package" Target="../embeddings/Document32.docx"/><Relationship Id="rId3" Type="http://schemas.openxmlformats.org/officeDocument/2006/relationships/slide" Target="slide44.xml"/><Relationship Id="rId2" Type="http://schemas.openxmlformats.org/officeDocument/2006/relationships/slide" Target="slide41.xml"/><Relationship Id="rId10" Type="http://schemas.openxmlformats.org/officeDocument/2006/relationships/vmlDrawing" Target="../drawings/vmlDrawing23.vml"/><Relationship Id="rId1" Type="http://schemas.openxmlformats.org/officeDocument/2006/relationships/slide" Target="slide39.xml"/></Relationships>
</file>

<file path=ppt/slides/_rels/slide42.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slide" Target="slide47.xml"/><Relationship Id="rId7" Type="http://schemas.openxmlformats.org/officeDocument/2006/relationships/slide" Target="slide46.xml"/><Relationship Id="rId6" Type="http://schemas.openxmlformats.org/officeDocument/2006/relationships/image" Target="../media/image40.png"/><Relationship Id="rId5" Type="http://schemas.openxmlformats.org/officeDocument/2006/relationships/image" Target="../media/image24.emf"/><Relationship Id="rId4" Type="http://schemas.openxmlformats.org/officeDocument/2006/relationships/package" Target="../embeddings/Document33.docx"/><Relationship Id="rId3" Type="http://schemas.openxmlformats.org/officeDocument/2006/relationships/slide" Target="slide44.xml"/><Relationship Id="rId2" Type="http://schemas.openxmlformats.org/officeDocument/2006/relationships/slide" Target="slide41.xml"/><Relationship Id="rId10" Type="http://schemas.openxmlformats.org/officeDocument/2006/relationships/vmlDrawing" Target="../drawings/vmlDrawing24.vml"/><Relationship Id="rId1" Type="http://schemas.openxmlformats.org/officeDocument/2006/relationships/slide" Target="slide39.xml"/></Relationships>
</file>

<file path=ppt/slides/_rels/slide43.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slide" Target="slide47.xml"/><Relationship Id="rId5" Type="http://schemas.openxmlformats.org/officeDocument/2006/relationships/slide" Target="slide46.xml"/><Relationship Id="rId4" Type="http://schemas.openxmlformats.org/officeDocument/2006/relationships/image" Target="../media/image40.png"/><Relationship Id="rId3" Type="http://schemas.openxmlformats.org/officeDocument/2006/relationships/slide" Target="slide44.xml"/><Relationship Id="rId2" Type="http://schemas.openxmlformats.org/officeDocument/2006/relationships/slide" Target="slide41.xml"/><Relationship Id="rId1" Type="http://schemas.openxmlformats.org/officeDocument/2006/relationships/slide" Target="slide39.xml"/></Relationships>
</file>

<file path=ppt/slides/_rels/slide44.xml.rels><?xml version="1.0" encoding="UTF-8" standalone="yes"?>
<Relationships xmlns="http://schemas.openxmlformats.org/package/2006/relationships"><Relationship Id="rId9" Type="http://schemas.openxmlformats.org/officeDocument/2006/relationships/slide" Target="slide47.xml"/><Relationship Id="rId8" Type="http://schemas.openxmlformats.org/officeDocument/2006/relationships/slide" Target="slide46.xml"/><Relationship Id="rId7" Type="http://schemas.openxmlformats.org/officeDocument/2006/relationships/image" Target="../media/image41.emf"/><Relationship Id="rId6" Type="http://schemas.openxmlformats.org/officeDocument/2006/relationships/package" Target="../embeddings/Document35.docx"/><Relationship Id="rId5" Type="http://schemas.openxmlformats.org/officeDocument/2006/relationships/image" Target="../media/image24.emf"/><Relationship Id="rId4" Type="http://schemas.openxmlformats.org/officeDocument/2006/relationships/package" Target="../embeddings/Document34.docx"/><Relationship Id="rId3" Type="http://schemas.openxmlformats.org/officeDocument/2006/relationships/slide" Target="slide44.xml"/><Relationship Id="rId2" Type="http://schemas.openxmlformats.org/officeDocument/2006/relationships/slide" Target="slide41.xml"/><Relationship Id="rId11" Type="http://schemas.openxmlformats.org/officeDocument/2006/relationships/vmlDrawing" Target="../drawings/vmlDrawing25.vml"/><Relationship Id="rId10" Type="http://schemas.openxmlformats.org/officeDocument/2006/relationships/slideLayout" Target="../slideLayouts/slideLayout8.xml"/><Relationship Id="rId1" Type="http://schemas.openxmlformats.org/officeDocument/2006/relationships/slide" Target="slide39.xml"/></Relationships>
</file>

<file path=ppt/slides/_rels/slide45.xml.rels><?xml version="1.0" encoding="UTF-8" standalone="yes"?>
<Relationships xmlns="http://schemas.openxmlformats.org/package/2006/relationships"><Relationship Id="rId9" Type="http://schemas.openxmlformats.org/officeDocument/2006/relationships/vmlDrawing" Target="../drawings/vmlDrawing26.vml"/><Relationship Id="rId8" Type="http://schemas.openxmlformats.org/officeDocument/2006/relationships/slideLayout" Target="../slideLayouts/slideLayout8.xml"/><Relationship Id="rId7" Type="http://schemas.openxmlformats.org/officeDocument/2006/relationships/slide" Target="slide47.xml"/><Relationship Id="rId6" Type="http://schemas.openxmlformats.org/officeDocument/2006/relationships/slide" Target="slide46.xml"/><Relationship Id="rId5" Type="http://schemas.openxmlformats.org/officeDocument/2006/relationships/image" Target="../media/image42.emf"/><Relationship Id="rId4" Type="http://schemas.openxmlformats.org/officeDocument/2006/relationships/package" Target="../embeddings/Document36.docx"/><Relationship Id="rId3" Type="http://schemas.openxmlformats.org/officeDocument/2006/relationships/slide" Target="slide44.xml"/><Relationship Id="rId2" Type="http://schemas.openxmlformats.org/officeDocument/2006/relationships/slide" Target="slide41.xml"/><Relationship Id="rId1" Type="http://schemas.openxmlformats.org/officeDocument/2006/relationships/slide" Target="slide39.xml"/></Relationships>
</file>

<file path=ppt/slides/_rels/slide46.xml.rels><?xml version="1.0" encoding="UTF-8" standalone="yes"?>
<Relationships xmlns="http://schemas.openxmlformats.org/package/2006/relationships"><Relationship Id="rId9" Type="http://schemas.openxmlformats.org/officeDocument/2006/relationships/vmlDrawing" Target="../drawings/vmlDrawing27.vml"/><Relationship Id="rId8" Type="http://schemas.openxmlformats.org/officeDocument/2006/relationships/slideLayout" Target="../slideLayouts/slideLayout8.xml"/><Relationship Id="rId7" Type="http://schemas.openxmlformats.org/officeDocument/2006/relationships/slide" Target="slide47.xml"/><Relationship Id="rId6" Type="http://schemas.openxmlformats.org/officeDocument/2006/relationships/slide" Target="slide46.xml"/><Relationship Id="rId5" Type="http://schemas.openxmlformats.org/officeDocument/2006/relationships/image" Target="../media/image24.emf"/><Relationship Id="rId4" Type="http://schemas.openxmlformats.org/officeDocument/2006/relationships/package" Target="../embeddings/Document37.docx"/><Relationship Id="rId3" Type="http://schemas.openxmlformats.org/officeDocument/2006/relationships/slide" Target="slide44.xml"/><Relationship Id="rId2" Type="http://schemas.openxmlformats.org/officeDocument/2006/relationships/slide" Target="slide41.xml"/><Relationship Id="rId1" Type="http://schemas.openxmlformats.org/officeDocument/2006/relationships/slide" Target="slide39.xml"/></Relationships>
</file>

<file path=ppt/slides/_rels/slide47.xml.rels><?xml version="1.0" encoding="UTF-8" standalone="yes"?>
<Relationships xmlns="http://schemas.openxmlformats.org/package/2006/relationships"><Relationship Id="rId9" Type="http://schemas.openxmlformats.org/officeDocument/2006/relationships/vmlDrawing" Target="../drawings/vmlDrawing28.vml"/><Relationship Id="rId8" Type="http://schemas.openxmlformats.org/officeDocument/2006/relationships/slideLayout" Target="../slideLayouts/slideLayout8.xml"/><Relationship Id="rId7" Type="http://schemas.openxmlformats.org/officeDocument/2006/relationships/slide" Target="slide47.xml"/><Relationship Id="rId6" Type="http://schemas.openxmlformats.org/officeDocument/2006/relationships/slide" Target="slide46.xml"/><Relationship Id="rId5" Type="http://schemas.openxmlformats.org/officeDocument/2006/relationships/image" Target="../media/image43.emf"/><Relationship Id="rId4" Type="http://schemas.openxmlformats.org/officeDocument/2006/relationships/package" Target="../embeddings/Document38.docx"/><Relationship Id="rId3" Type="http://schemas.openxmlformats.org/officeDocument/2006/relationships/slide" Target="slide44.xml"/><Relationship Id="rId2" Type="http://schemas.openxmlformats.org/officeDocument/2006/relationships/slide" Target="slide41.xml"/><Relationship Id="rId1" Type="http://schemas.openxmlformats.org/officeDocument/2006/relationships/slide" Target="slide39.xml"/></Relationships>
</file>

<file path=ppt/slides/_rels/slide48.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slide" Target="slide47.xml"/><Relationship Id="rId5" Type="http://schemas.openxmlformats.org/officeDocument/2006/relationships/slide" Target="slide46.xml"/><Relationship Id="rId4" Type="http://schemas.openxmlformats.org/officeDocument/2006/relationships/slide" Target="slide1.xml"/><Relationship Id="rId3" Type="http://schemas.openxmlformats.org/officeDocument/2006/relationships/slide" Target="slide44.xml"/><Relationship Id="rId2" Type="http://schemas.openxmlformats.org/officeDocument/2006/relationships/slide" Target="slide41.xml"/><Relationship Id="rId1" Type="http://schemas.openxmlformats.org/officeDocument/2006/relationships/slide" Target="slide3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0" Type="http://schemas.openxmlformats.org/officeDocument/2006/relationships/vmlDrawing" Target="../drawings/vmlDrawing29.vml"/><Relationship Id="rId2" Type="http://schemas.openxmlformats.org/officeDocument/2006/relationships/slide" Target="slide52.xml"/><Relationship Id="rId19" Type="http://schemas.openxmlformats.org/officeDocument/2006/relationships/slideLayout" Target="../slideLayouts/slideLayout9.xml"/><Relationship Id="rId18" Type="http://schemas.openxmlformats.org/officeDocument/2006/relationships/package" Target="../embeddings/Document41.docx"/><Relationship Id="rId17" Type="http://schemas.openxmlformats.org/officeDocument/2006/relationships/image" Target="../media/image44.emf"/><Relationship Id="rId16" Type="http://schemas.openxmlformats.org/officeDocument/2006/relationships/package" Target="../embeddings/Document40.docx"/><Relationship Id="rId15" Type="http://schemas.openxmlformats.org/officeDocument/2006/relationships/image" Target="../media/image24.emf"/><Relationship Id="rId14" Type="http://schemas.openxmlformats.org/officeDocument/2006/relationships/package" Target="../embeddings/Document39.docx"/><Relationship Id="rId13" Type="http://schemas.openxmlformats.org/officeDocument/2006/relationships/slide" Target="slide68.xml"/><Relationship Id="rId12" Type="http://schemas.openxmlformats.org/officeDocument/2006/relationships/slide" Target="slide77.xml"/><Relationship Id="rId11" Type="http://schemas.openxmlformats.org/officeDocument/2006/relationships/slide" Target="slide70.xml"/><Relationship Id="rId10" Type="http://schemas.openxmlformats.org/officeDocument/2006/relationships/slide" Target="slide66.xml"/><Relationship Id="rId1" Type="http://schemas.openxmlformats.org/officeDocument/2006/relationships/slide" Target="slide50.xml"/></Relationships>
</file>

<file path=ppt/slides/_rels/slide51.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9" Type="http://schemas.openxmlformats.org/officeDocument/2006/relationships/vmlDrawing" Target="../drawings/vmlDrawing30.vml"/><Relationship Id="rId18" Type="http://schemas.openxmlformats.org/officeDocument/2006/relationships/slideLayout" Target="../slideLayouts/slideLayout9.xml"/><Relationship Id="rId17" Type="http://schemas.openxmlformats.org/officeDocument/2006/relationships/image" Target="../media/image44.emf"/><Relationship Id="rId16" Type="http://schemas.openxmlformats.org/officeDocument/2006/relationships/package" Target="../embeddings/Document43.docx"/><Relationship Id="rId15" Type="http://schemas.openxmlformats.org/officeDocument/2006/relationships/image" Target="../media/image24.emf"/><Relationship Id="rId14" Type="http://schemas.openxmlformats.org/officeDocument/2006/relationships/package" Target="../embeddings/Document42.docx"/><Relationship Id="rId13" Type="http://schemas.openxmlformats.org/officeDocument/2006/relationships/slide" Target="slide68.xml"/><Relationship Id="rId12" Type="http://schemas.openxmlformats.org/officeDocument/2006/relationships/slide" Target="slide77.xml"/><Relationship Id="rId11" Type="http://schemas.openxmlformats.org/officeDocument/2006/relationships/slide" Target="slide70.xml"/><Relationship Id="rId10" Type="http://schemas.openxmlformats.org/officeDocument/2006/relationships/slide" Target="slide66.xml"/><Relationship Id="rId1" Type="http://schemas.openxmlformats.org/officeDocument/2006/relationships/slide" Target="slide50.xml"/></Relationships>
</file>

<file path=ppt/slides/_rels/slide52.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7" Type="http://schemas.openxmlformats.org/officeDocument/2006/relationships/vmlDrawing" Target="../drawings/vmlDrawing31.vml"/><Relationship Id="rId16" Type="http://schemas.openxmlformats.org/officeDocument/2006/relationships/slideLayout" Target="../slideLayouts/slideLayout9.xml"/><Relationship Id="rId15" Type="http://schemas.openxmlformats.org/officeDocument/2006/relationships/image" Target="../media/image45.emf"/><Relationship Id="rId14" Type="http://schemas.openxmlformats.org/officeDocument/2006/relationships/package" Target="../embeddings/Document44.docx"/><Relationship Id="rId13" Type="http://schemas.openxmlformats.org/officeDocument/2006/relationships/slide" Target="slide68.xml"/><Relationship Id="rId12" Type="http://schemas.openxmlformats.org/officeDocument/2006/relationships/slide" Target="slide77.xml"/><Relationship Id="rId11" Type="http://schemas.openxmlformats.org/officeDocument/2006/relationships/slide" Target="slide70.xml"/><Relationship Id="rId10" Type="http://schemas.openxmlformats.org/officeDocument/2006/relationships/slide" Target="slide66.xml"/><Relationship Id="rId1" Type="http://schemas.openxmlformats.org/officeDocument/2006/relationships/slide" Target="slide50.xml"/></Relationships>
</file>

<file path=ppt/slides/_rels/slide53.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7" Type="http://schemas.openxmlformats.org/officeDocument/2006/relationships/vmlDrawing" Target="../drawings/vmlDrawing32.vml"/><Relationship Id="rId16" Type="http://schemas.openxmlformats.org/officeDocument/2006/relationships/slideLayout" Target="../slideLayouts/slideLayout9.xml"/><Relationship Id="rId15" Type="http://schemas.openxmlformats.org/officeDocument/2006/relationships/image" Target="../media/image24.emf"/><Relationship Id="rId14" Type="http://schemas.openxmlformats.org/officeDocument/2006/relationships/package" Target="../embeddings/Document45.docx"/><Relationship Id="rId13" Type="http://schemas.openxmlformats.org/officeDocument/2006/relationships/slide" Target="slide68.xml"/><Relationship Id="rId12" Type="http://schemas.openxmlformats.org/officeDocument/2006/relationships/slide" Target="slide77.xml"/><Relationship Id="rId11" Type="http://schemas.openxmlformats.org/officeDocument/2006/relationships/slide" Target="slide70.xml"/><Relationship Id="rId10" Type="http://schemas.openxmlformats.org/officeDocument/2006/relationships/slide" Target="slide66.xml"/><Relationship Id="rId1" Type="http://schemas.openxmlformats.org/officeDocument/2006/relationships/slide" Target="slide50.xml"/></Relationships>
</file>

<file path=ppt/slides/_rels/slide54.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4" Type="http://schemas.openxmlformats.org/officeDocument/2006/relationships/slideLayout" Target="../slideLayouts/slideLayout9.xml"/><Relationship Id="rId13" Type="http://schemas.openxmlformats.org/officeDocument/2006/relationships/slide" Target="slide68.xml"/><Relationship Id="rId12" Type="http://schemas.openxmlformats.org/officeDocument/2006/relationships/slide" Target="slide77.xml"/><Relationship Id="rId11" Type="http://schemas.openxmlformats.org/officeDocument/2006/relationships/slide" Target="slide70.xml"/><Relationship Id="rId10" Type="http://schemas.openxmlformats.org/officeDocument/2006/relationships/slide" Target="slide66.xml"/><Relationship Id="rId1" Type="http://schemas.openxmlformats.org/officeDocument/2006/relationships/slide" Target="slide50.xml"/></Relationships>
</file>

<file path=ppt/slides/_rels/slide55.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9" Type="http://schemas.openxmlformats.org/officeDocument/2006/relationships/vmlDrawing" Target="../drawings/vmlDrawing33.vml"/><Relationship Id="rId18" Type="http://schemas.openxmlformats.org/officeDocument/2006/relationships/slideLayout" Target="../slideLayouts/slideLayout9.xml"/><Relationship Id="rId17" Type="http://schemas.openxmlformats.org/officeDocument/2006/relationships/image" Target="../media/image48.png"/><Relationship Id="rId16" Type="http://schemas.openxmlformats.org/officeDocument/2006/relationships/image" Target="../media/image47.png"/><Relationship Id="rId15" Type="http://schemas.openxmlformats.org/officeDocument/2006/relationships/image" Target="../media/image46.emf"/><Relationship Id="rId14" Type="http://schemas.openxmlformats.org/officeDocument/2006/relationships/package" Target="../embeddings/Document46.docx"/><Relationship Id="rId13" Type="http://schemas.openxmlformats.org/officeDocument/2006/relationships/slide" Target="slide68.xml"/><Relationship Id="rId12" Type="http://schemas.openxmlformats.org/officeDocument/2006/relationships/slide" Target="slide77.xml"/><Relationship Id="rId11" Type="http://schemas.openxmlformats.org/officeDocument/2006/relationships/slide" Target="slide70.xml"/><Relationship Id="rId10" Type="http://schemas.openxmlformats.org/officeDocument/2006/relationships/slide" Target="slide66.xml"/><Relationship Id="rId1" Type="http://schemas.openxmlformats.org/officeDocument/2006/relationships/slide" Target="slide50.xml"/></Relationships>
</file>

<file path=ppt/slides/_rels/slide56.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4" Type="http://schemas.openxmlformats.org/officeDocument/2006/relationships/slideLayout" Target="../slideLayouts/slideLayout9.xml"/><Relationship Id="rId13" Type="http://schemas.openxmlformats.org/officeDocument/2006/relationships/slide" Target="slide68.xml"/><Relationship Id="rId12" Type="http://schemas.openxmlformats.org/officeDocument/2006/relationships/slide" Target="slide77.xml"/><Relationship Id="rId11" Type="http://schemas.openxmlformats.org/officeDocument/2006/relationships/slide" Target="slide70.xml"/><Relationship Id="rId10" Type="http://schemas.openxmlformats.org/officeDocument/2006/relationships/slide" Target="slide66.xml"/><Relationship Id="rId1" Type="http://schemas.openxmlformats.org/officeDocument/2006/relationships/slide" Target="slide50.xml"/></Relationships>
</file>

<file path=ppt/slides/_rels/slide57.xml.rels><?xml version="1.0" encoding="UTF-8" standalone="yes"?>
<Relationships xmlns="http://schemas.openxmlformats.org/package/2006/relationships"><Relationship Id="rId9" Type="http://schemas.openxmlformats.org/officeDocument/2006/relationships/slide" Target="slide60.xml"/><Relationship Id="rId8" Type="http://schemas.openxmlformats.org/officeDocument/2006/relationships/slide" Target="slide59.xml"/><Relationship Id="rId7" Type="http://schemas.openxmlformats.org/officeDocument/2006/relationships/slide" Target="slide57.xml"/><Relationship Id="rId6" Type="http://schemas.openxmlformats.org/officeDocument/2006/relationships/slide" Target="slide55.xml"/><Relationship Id="rId5" Type="http://schemas.openxmlformats.org/officeDocument/2006/relationships/slide" Target="slide53.xml"/><Relationship Id="rId4" Type="http://schemas.openxmlformats.org/officeDocument/2006/relationships/slide" Target="slide52.xml"/><Relationship Id="rId3" Type="http://schemas.openxmlformats.org/officeDocument/2006/relationships/slide" Target="slide50.xml"/><Relationship Id="rId2" Type="http://schemas.openxmlformats.org/officeDocument/2006/relationships/image" Target="../media/image49.emf"/><Relationship Id="rId18" Type="http://schemas.openxmlformats.org/officeDocument/2006/relationships/vmlDrawing" Target="../drawings/vmlDrawing34.vml"/><Relationship Id="rId17" Type="http://schemas.openxmlformats.org/officeDocument/2006/relationships/slideLayout" Target="../slideLayouts/slideLayout9.xml"/><Relationship Id="rId16" Type="http://schemas.openxmlformats.org/officeDocument/2006/relationships/image" Target="../media/image50.png"/><Relationship Id="rId15" Type="http://schemas.openxmlformats.org/officeDocument/2006/relationships/slide" Target="slide68.xml"/><Relationship Id="rId14" Type="http://schemas.openxmlformats.org/officeDocument/2006/relationships/slide" Target="slide77.xml"/><Relationship Id="rId13" Type="http://schemas.openxmlformats.org/officeDocument/2006/relationships/slide" Target="slide70.xml"/><Relationship Id="rId12" Type="http://schemas.openxmlformats.org/officeDocument/2006/relationships/slide" Target="slide66.xml"/><Relationship Id="rId11" Type="http://schemas.openxmlformats.org/officeDocument/2006/relationships/slide" Target="slide64.xml"/><Relationship Id="rId10" Type="http://schemas.openxmlformats.org/officeDocument/2006/relationships/slide" Target="slide62.xml"/><Relationship Id="rId1" Type="http://schemas.openxmlformats.org/officeDocument/2006/relationships/package" Target="../embeddings/Document47.docx"/></Relationships>
</file>

<file path=ppt/slides/_rels/slide58.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0" Type="http://schemas.openxmlformats.org/officeDocument/2006/relationships/vmlDrawing" Target="../drawings/vmlDrawing35.vml"/><Relationship Id="rId2" Type="http://schemas.openxmlformats.org/officeDocument/2006/relationships/slide" Target="slide52.xml"/><Relationship Id="rId19" Type="http://schemas.openxmlformats.org/officeDocument/2006/relationships/slideLayout" Target="../slideLayouts/slideLayout9.xml"/><Relationship Id="rId18" Type="http://schemas.openxmlformats.org/officeDocument/2006/relationships/image" Target="../media/image52.emf"/><Relationship Id="rId17" Type="http://schemas.openxmlformats.org/officeDocument/2006/relationships/package" Target="../embeddings/Document49.docx"/><Relationship Id="rId16" Type="http://schemas.openxmlformats.org/officeDocument/2006/relationships/image" Target="../media/image51.emf"/><Relationship Id="rId15" Type="http://schemas.openxmlformats.org/officeDocument/2006/relationships/package" Target="../embeddings/Document48.docx"/><Relationship Id="rId14" Type="http://schemas.openxmlformats.org/officeDocument/2006/relationships/image" Target="../media/image50.png"/><Relationship Id="rId13" Type="http://schemas.openxmlformats.org/officeDocument/2006/relationships/slide" Target="slide68.xml"/><Relationship Id="rId12" Type="http://schemas.openxmlformats.org/officeDocument/2006/relationships/slide" Target="slide77.xml"/><Relationship Id="rId11" Type="http://schemas.openxmlformats.org/officeDocument/2006/relationships/slide" Target="slide70.xml"/><Relationship Id="rId10" Type="http://schemas.openxmlformats.org/officeDocument/2006/relationships/slide" Target="slide66.xml"/><Relationship Id="rId1" Type="http://schemas.openxmlformats.org/officeDocument/2006/relationships/slide" Target="slide50.xml"/></Relationships>
</file>

<file path=ppt/slides/_rels/slide59.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7" Type="http://schemas.openxmlformats.org/officeDocument/2006/relationships/vmlDrawing" Target="../drawings/vmlDrawing36.vml"/><Relationship Id="rId16" Type="http://schemas.openxmlformats.org/officeDocument/2006/relationships/slideLayout" Target="../slideLayouts/slideLayout9.xml"/><Relationship Id="rId15" Type="http://schemas.openxmlformats.org/officeDocument/2006/relationships/image" Target="../media/image53.emf"/><Relationship Id="rId14" Type="http://schemas.openxmlformats.org/officeDocument/2006/relationships/package" Target="../embeddings/Document50.docx"/><Relationship Id="rId13" Type="http://schemas.openxmlformats.org/officeDocument/2006/relationships/slide" Target="slide68.xml"/><Relationship Id="rId12" Type="http://schemas.openxmlformats.org/officeDocument/2006/relationships/slide" Target="slide77.xml"/><Relationship Id="rId11" Type="http://schemas.openxmlformats.org/officeDocument/2006/relationships/slide" Target="slide70.xml"/><Relationship Id="rId10" Type="http://schemas.openxmlformats.org/officeDocument/2006/relationships/slide" Target="slide66.xml"/><Relationship Id="rId1" Type="http://schemas.openxmlformats.org/officeDocument/2006/relationships/slide" Target="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7" Type="http://schemas.openxmlformats.org/officeDocument/2006/relationships/vmlDrawing" Target="../drawings/vmlDrawing37.vml"/><Relationship Id="rId16" Type="http://schemas.openxmlformats.org/officeDocument/2006/relationships/slideLayout" Target="../slideLayouts/slideLayout9.xml"/><Relationship Id="rId15" Type="http://schemas.openxmlformats.org/officeDocument/2006/relationships/image" Target="../media/image53.emf"/><Relationship Id="rId14" Type="http://schemas.openxmlformats.org/officeDocument/2006/relationships/package" Target="../embeddings/Document51.docx"/><Relationship Id="rId13" Type="http://schemas.openxmlformats.org/officeDocument/2006/relationships/slide" Target="slide68.xml"/><Relationship Id="rId12" Type="http://schemas.openxmlformats.org/officeDocument/2006/relationships/slide" Target="slide77.xml"/><Relationship Id="rId11" Type="http://schemas.openxmlformats.org/officeDocument/2006/relationships/slide" Target="slide70.xml"/><Relationship Id="rId10" Type="http://schemas.openxmlformats.org/officeDocument/2006/relationships/slide" Target="slide66.xml"/><Relationship Id="rId1" Type="http://schemas.openxmlformats.org/officeDocument/2006/relationships/slide" Target="slide50.xml"/></Relationships>
</file>

<file path=ppt/slides/_rels/slide61.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4" Type="http://schemas.openxmlformats.org/officeDocument/2006/relationships/slideLayout" Target="../slideLayouts/slideLayout9.xml"/><Relationship Id="rId13" Type="http://schemas.openxmlformats.org/officeDocument/2006/relationships/slide" Target="slide68.xml"/><Relationship Id="rId12" Type="http://schemas.openxmlformats.org/officeDocument/2006/relationships/slide" Target="slide77.xml"/><Relationship Id="rId11" Type="http://schemas.openxmlformats.org/officeDocument/2006/relationships/slide" Target="slide70.xml"/><Relationship Id="rId10" Type="http://schemas.openxmlformats.org/officeDocument/2006/relationships/slide" Target="slide66.xml"/><Relationship Id="rId1" Type="http://schemas.openxmlformats.org/officeDocument/2006/relationships/slide" Target="slide50.xml"/></Relationships>
</file>

<file path=ppt/slides/_rels/slide62.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8" Type="http://schemas.openxmlformats.org/officeDocument/2006/relationships/vmlDrawing" Target="../drawings/vmlDrawing38.vml"/><Relationship Id="rId17" Type="http://schemas.openxmlformats.org/officeDocument/2006/relationships/slideLayout" Target="../slideLayouts/slideLayout9.xml"/><Relationship Id="rId16" Type="http://schemas.openxmlformats.org/officeDocument/2006/relationships/image" Target="../media/image54.png"/><Relationship Id="rId15" Type="http://schemas.openxmlformats.org/officeDocument/2006/relationships/image" Target="../media/image53.emf"/><Relationship Id="rId14" Type="http://schemas.openxmlformats.org/officeDocument/2006/relationships/package" Target="../embeddings/Document52.docx"/><Relationship Id="rId13" Type="http://schemas.openxmlformats.org/officeDocument/2006/relationships/slide" Target="slide68.xml"/><Relationship Id="rId12" Type="http://schemas.openxmlformats.org/officeDocument/2006/relationships/slide" Target="slide77.xml"/><Relationship Id="rId11" Type="http://schemas.openxmlformats.org/officeDocument/2006/relationships/slide" Target="slide70.xml"/><Relationship Id="rId10" Type="http://schemas.openxmlformats.org/officeDocument/2006/relationships/slide" Target="slide66.xml"/><Relationship Id="rId1" Type="http://schemas.openxmlformats.org/officeDocument/2006/relationships/slide" Target="slide50.xml"/></Relationships>
</file>

<file path=ppt/slides/_rels/slide63.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5" Type="http://schemas.openxmlformats.org/officeDocument/2006/relationships/slideLayout" Target="../slideLayouts/slideLayout9.xml"/><Relationship Id="rId14" Type="http://schemas.openxmlformats.org/officeDocument/2006/relationships/image" Target="../media/image55.png"/><Relationship Id="rId13" Type="http://schemas.openxmlformats.org/officeDocument/2006/relationships/slide" Target="slide68.xml"/><Relationship Id="rId12" Type="http://schemas.openxmlformats.org/officeDocument/2006/relationships/slide" Target="slide77.xml"/><Relationship Id="rId11" Type="http://schemas.openxmlformats.org/officeDocument/2006/relationships/slide" Target="slide70.xml"/><Relationship Id="rId10" Type="http://schemas.openxmlformats.org/officeDocument/2006/relationships/slide" Target="slide66.xml"/><Relationship Id="rId1" Type="http://schemas.openxmlformats.org/officeDocument/2006/relationships/slide" Target="slide50.xml"/></Relationships>
</file>

<file path=ppt/slides/_rels/slide64.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7" Type="http://schemas.openxmlformats.org/officeDocument/2006/relationships/vmlDrawing" Target="../drawings/vmlDrawing39.vml"/><Relationship Id="rId16" Type="http://schemas.openxmlformats.org/officeDocument/2006/relationships/slideLayout" Target="../slideLayouts/slideLayout9.xml"/><Relationship Id="rId15" Type="http://schemas.openxmlformats.org/officeDocument/2006/relationships/image" Target="../media/image53.emf"/><Relationship Id="rId14" Type="http://schemas.openxmlformats.org/officeDocument/2006/relationships/package" Target="../embeddings/Document53.docx"/><Relationship Id="rId13" Type="http://schemas.openxmlformats.org/officeDocument/2006/relationships/slide" Target="slide68.xml"/><Relationship Id="rId12" Type="http://schemas.openxmlformats.org/officeDocument/2006/relationships/slide" Target="slide77.xml"/><Relationship Id="rId11" Type="http://schemas.openxmlformats.org/officeDocument/2006/relationships/slide" Target="slide70.xml"/><Relationship Id="rId10" Type="http://schemas.openxmlformats.org/officeDocument/2006/relationships/slide" Target="slide66.xml"/><Relationship Id="rId1" Type="http://schemas.openxmlformats.org/officeDocument/2006/relationships/slide" Target="slide50.xml"/></Relationships>
</file>

<file path=ppt/slides/_rels/slide65.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4" Type="http://schemas.openxmlformats.org/officeDocument/2006/relationships/slideLayout" Target="../slideLayouts/slideLayout9.xml"/><Relationship Id="rId13" Type="http://schemas.openxmlformats.org/officeDocument/2006/relationships/slide" Target="slide68.xml"/><Relationship Id="rId12" Type="http://schemas.openxmlformats.org/officeDocument/2006/relationships/slide" Target="slide77.xml"/><Relationship Id="rId11" Type="http://schemas.openxmlformats.org/officeDocument/2006/relationships/slide" Target="slide70.xml"/><Relationship Id="rId10" Type="http://schemas.openxmlformats.org/officeDocument/2006/relationships/slide" Target="slide66.xml"/><Relationship Id="rId1" Type="http://schemas.openxmlformats.org/officeDocument/2006/relationships/slide" Target="slide50.xml"/></Relationships>
</file>

<file path=ppt/slides/_rels/slide66.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8" Type="http://schemas.openxmlformats.org/officeDocument/2006/relationships/vmlDrawing" Target="../drawings/vmlDrawing40.vml"/><Relationship Id="rId17" Type="http://schemas.openxmlformats.org/officeDocument/2006/relationships/slideLayout" Target="../slideLayouts/slideLayout9.xml"/><Relationship Id="rId16" Type="http://schemas.openxmlformats.org/officeDocument/2006/relationships/image" Target="../media/image53.emf"/><Relationship Id="rId15" Type="http://schemas.openxmlformats.org/officeDocument/2006/relationships/package" Target="../embeddings/Document54.docx"/><Relationship Id="rId14" Type="http://schemas.openxmlformats.org/officeDocument/2006/relationships/image" Target="../media/image56.png"/><Relationship Id="rId13" Type="http://schemas.openxmlformats.org/officeDocument/2006/relationships/slide" Target="slide68.xml"/><Relationship Id="rId12" Type="http://schemas.openxmlformats.org/officeDocument/2006/relationships/slide" Target="slide77.xml"/><Relationship Id="rId11" Type="http://schemas.openxmlformats.org/officeDocument/2006/relationships/slide" Target="slide70.xml"/><Relationship Id="rId10" Type="http://schemas.openxmlformats.org/officeDocument/2006/relationships/slide" Target="slide66.xml"/><Relationship Id="rId1" Type="http://schemas.openxmlformats.org/officeDocument/2006/relationships/slide" Target="slide50.xml"/></Relationships>
</file>

<file path=ppt/slides/_rels/slide67.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5" Type="http://schemas.openxmlformats.org/officeDocument/2006/relationships/slideLayout" Target="../slideLayouts/slideLayout9.xml"/><Relationship Id="rId14" Type="http://schemas.openxmlformats.org/officeDocument/2006/relationships/image" Target="../media/image56.png"/><Relationship Id="rId13" Type="http://schemas.openxmlformats.org/officeDocument/2006/relationships/slide" Target="slide68.xml"/><Relationship Id="rId12" Type="http://schemas.openxmlformats.org/officeDocument/2006/relationships/slide" Target="slide77.xml"/><Relationship Id="rId11" Type="http://schemas.openxmlformats.org/officeDocument/2006/relationships/slide" Target="slide70.xml"/><Relationship Id="rId10" Type="http://schemas.openxmlformats.org/officeDocument/2006/relationships/slide" Target="slide66.xml"/><Relationship Id="rId1" Type="http://schemas.openxmlformats.org/officeDocument/2006/relationships/slide" Target="slide50.xml"/></Relationships>
</file>

<file path=ppt/slides/_rels/slide68.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7" Type="http://schemas.openxmlformats.org/officeDocument/2006/relationships/vmlDrawing" Target="../drawings/vmlDrawing41.vml"/><Relationship Id="rId16" Type="http://schemas.openxmlformats.org/officeDocument/2006/relationships/slideLayout" Target="../slideLayouts/slideLayout9.xml"/><Relationship Id="rId15" Type="http://schemas.openxmlformats.org/officeDocument/2006/relationships/image" Target="../media/image57.emf"/><Relationship Id="rId14" Type="http://schemas.openxmlformats.org/officeDocument/2006/relationships/package" Target="../embeddings/Document55.docx"/><Relationship Id="rId13" Type="http://schemas.openxmlformats.org/officeDocument/2006/relationships/slide" Target="slide77.xml"/><Relationship Id="rId12" Type="http://schemas.openxmlformats.org/officeDocument/2006/relationships/slide" Target="slide70.xml"/><Relationship Id="rId11" Type="http://schemas.openxmlformats.org/officeDocument/2006/relationships/slide" Target="slide68.xml"/><Relationship Id="rId10" Type="http://schemas.openxmlformats.org/officeDocument/2006/relationships/slide" Target="slide66.xml"/><Relationship Id="rId1" Type="http://schemas.openxmlformats.org/officeDocument/2006/relationships/slide" Target="slide50.xml"/></Relationships>
</file>

<file path=ppt/slides/_rels/slide69.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7" Type="http://schemas.openxmlformats.org/officeDocument/2006/relationships/vmlDrawing" Target="../drawings/vmlDrawing42.vml"/><Relationship Id="rId16" Type="http://schemas.openxmlformats.org/officeDocument/2006/relationships/slideLayout" Target="../slideLayouts/slideLayout9.xml"/><Relationship Id="rId15" Type="http://schemas.openxmlformats.org/officeDocument/2006/relationships/image" Target="../media/image58.emf"/><Relationship Id="rId14" Type="http://schemas.openxmlformats.org/officeDocument/2006/relationships/package" Target="../embeddings/Document56.docx"/><Relationship Id="rId13" Type="http://schemas.openxmlformats.org/officeDocument/2006/relationships/slide" Target="slide77.xml"/><Relationship Id="rId12" Type="http://schemas.openxmlformats.org/officeDocument/2006/relationships/slide" Target="slide70.xml"/><Relationship Id="rId11" Type="http://schemas.openxmlformats.org/officeDocument/2006/relationships/slide" Target="slide68.xml"/><Relationship Id="rId10" Type="http://schemas.openxmlformats.org/officeDocument/2006/relationships/slide" Target="slide66.xml"/><Relationship Id="rId1" Type="http://schemas.openxmlformats.org/officeDocument/2006/relationships/slide" Target="slide50.xml"/></Relationships>
</file>

<file path=ppt/slides/_rels/slide7.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5.emf"/><Relationship Id="rId1" Type="http://schemas.openxmlformats.org/officeDocument/2006/relationships/package" Target="../embeddings/Document1.docx"/></Relationships>
</file>

<file path=ppt/slides/_rels/slide70.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7" Type="http://schemas.openxmlformats.org/officeDocument/2006/relationships/vmlDrawing" Target="../drawings/vmlDrawing43.vml"/><Relationship Id="rId16" Type="http://schemas.openxmlformats.org/officeDocument/2006/relationships/slideLayout" Target="../slideLayouts/slideLayout9.xml"/><Relationship Id="rId15" Type="http://schemas.openxmlformats.org/officeDocument/2006/relationships/image" Target="../media/image59.emf"/><Relationship Id="rId14" Type="http://schemas.openxmlformats.org/officeDocument/2006/relationships/package" Target="../embeddings/Document57.docx"/><Relationship Id="rId13" Type="http://schemas.openxmlformats.org/officeDocument/2006/relationships/slide" Target="slide77.xml"/><Relationship Id="rId12" Type="http://schemas.openxmlformats.org/officeDocument/2006/relationships/slide" Target="slide70.xml"/><Relationship Id="rId11" Type="http://schemas.openxmlformats.org/officeDocument/2006/relationships/slide" Target="slide68.xml"/><Relationship Id="rId10" Type="http://schemas.openxmlformats.org/officeDocument/2006/relationships/slide" Target="slide66.xml"/><Relationship Id="rId1" Type="http://schemas.openxmlformats.org/officeDocument/2006/relationships/slide" Target="slide50.xml"/></Relationships>
</file>

<file path=ppt/slides/_rels/slide71.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4" Type="http://schemas.openxmlformats.org/officeDocument/2006/relationships/slideLayout" Target="../slideLayouts/slideLayout9.xml"/><Relationship Id="rId13" Type="http://schemas.openxmlformats.org/officeDocument/2006/relationships/slide" Target="slide77.xml"/><Relationship Id="rId12" Type="http://schemas.openxmlformats.org/officeDocument/2006/relationships/slide" Target="slide70.xml"/><Relationship Id="rId11" Type="http://schemas.openxmlformats.org/officeDocument/2006/relationships/slide" Target="slide68.xml"/><Relationship Id="rId10" Type="http://schemas.openxmlformats.org/officeDocument/2006/relationships/slide" Target="slide66.xml"/><Relationship Id="rId1" Type="http://schemas.openxmlformats.org/officeDocument/2006/relationships/slide" Target="slide50.xml"/></Relationships>
</file>

<file path=ppt/slides/_rels/slide72.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8" Type="http://schemas.openxmlformats.org/officeDocument/2006/relationships/vmlDrawing" Target="../drawings/vmlDrawing44.vml"/><Relationship Id="rId17" Type="http://schemas.openxmlformats.org/officeDocument/2006/relationships/slideLayout" Target="../slideLayouts/slideLayout9.xml"/><Relationship Id="rId16" Type="http://schemas.openxmlformats.org/officeDocument/2006/relationships/image" Target="../media/image61.emf"/><Relationship Id="rId15" Type="http://schemas.openxmlformats.org/officeDocument/2006/relationships/package" Target="../embeddings/Document58.docx"/><Relationship Id="rId14" Type="http://schemas.openxmlformats.org/officeDocument/2006/relationships/image" Target="../media/image60.png"/><Relationship Id="rId13" Type="http://schemas.openxmlformats.org/officeDocument/2006/relationships/slide" Target="slide77.xml"/><Relationship Id="rId12" Type="http://schemas.openxmlformats.org/officeDocument/2006/relationships/slide" Target="slide70.xml"/><Relationship Id="rId11" Type="http://schemas.openxmlformats.org/officeDocument/2006/relationships/slide" Target="slide68.xml"/><Relationship Id="rId10" Type="http://schemas.openxmlformats.org/officeDocument/2006/relationships/slide" Target="slide66.xml"/><Relationship Id="rId1" Type="http://schemas.openxmlformats.org/officeDocument/2006/relationships/slide" Target="slide50.xml"/></Relationships>
</file>

<file path=ppt/slides/_rels/slide73.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5" Type="http://schemas.openxmlformats.org/officeDocument/2006/relationships/slideLayout" Target="../slideLayouts/slideLayout9.xml"/><Relationship Id="rId14" Type="http://schemas.openxmlformats.org/officeDocument/2006/relationships/image" Target="../media/image60.png"/><Relationship Id="rId13" Type="http://schemas.openxmlformats.org/officeDocument/2006/relationships/slide" Target="slide77.xml"/><Relationship Id="rId12" Type="http://schemas.openxmlformats.org/officeDocument/2006/relationships/slide" Target="slide70.xml"/><Relationship Id="rId11" Type="http://schemas.openxmlformats.org/officeDocument/2006/relationships/slide" Target="slide68.xml"/><Relationship Id="rId10" Type="http://schemas.openxmlformats.org/officeDocument/2006/relationships/slide" Target="slide66.xml"/><Relationship Id="rId1" Type="http://schemas.openxmlformats.org/officeDocument/2006/relationships/slide" Target="slide50.xml"/></Relationships>
</file>

<file path=ppt/slides/_rels/slide74.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5" Type="http://schemas.openxmlformats.org/officeDocument/2006/relationships/slideLayout" Target="../slideLayouts/slideLayout9.xml"/><Relationship Id="rId14" Type="http://schemas.openxmlformats.org/officeDocument/2006/relationships/image" Target="../media/image60.png"/><Relationship Id="rId13" Type="http://schemas.openxmlformats.org/officeDocument/2006/relationships/slide" Target="slide77.xml"/><Relationship Id="rId12" Type="http://schemas.openxmlformats.org/officeDocument/2006/relationships/slide" Target="slide70.xml"/><Relationship Id="rId11" Type="http://schemas.openxmlformats.org/officeDocument/2006/relationships/slide" Target="slide68.xml"/><Relationship Id="rId10" Type="http://schemas.openxmlformats.org/officeDocument/2006/relationships/slide" Target="slide66.xml"/><Relationship Id="rId1" Type="http://schemas.openxmlformats.org/officeDocument/2006/relationships/slide" Target="slide50.xml"/></Relationships>
</file>

<file path=ppt/slides/_rels/slide75.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4" Type="http://schemas.openxmlformats.org/officeDocument/2006/relationships/slideLayout" Target="../slideLayouts/slideLayout9.xml"/><Relationship Id="rId13" Type="http://schemas.openxmlformats.org/officeDocument/2006/relationships/slide" Target="slide77.xml"/><Relationship Id="rId12" Type="http://schemas.openxmlformats.org/officeDocument/2006/relationships/slide" Target="slide70.xml"/><Relationship Id="rId11" Type="http://schemas.openxmlformats.org/officeDocument/2006/relationships/slide" Target="slide68.xml"/><Relationship Id="rId10" Type="http://schemas.openxmlformats.org/officeDocument/2006/relationships/slide" Target="slide66.xml"/><Relationship Id="rId1" Type="http://schemas.openxmlformats.org/officeDocument/2006/relationships/slide" Target="slide50.xml"/></Relationships>
</file>

<file path=ppt/slides/_rels/slide76.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4" Type="http://schemas.openxmlformats.org/officeDocument/2006/relationships/slideLayout" Target="../slideLayouts/slideLayout9.xml"/><Relationship Id="rId13" Type="http://schemas.openxmlformats.org/officeDocument/2006/relationships/slide" Target="slide77.xml"/><Relationship Id="rId12" Type="http://schemas.openxmlformats.org/officeDocument/2006/relationships/slide" Target="slide70.xml"/><Relationship Id="rId11" Type="http://schemas.openxmlformats.org/officeDocument/2006/relationships/slide" Target="slide68.xml"/><Relationship Id="rId10" Type="http://schemas.openxmlformats.org/officeDocument/2006/relationships/slide" Target="slide66.xml"/><Relationship Id="rId1" Type="http://schemas.openxmlformats.org/officeDocument/2006/relationships/slide" Target="slide50.xml"/></Relationships>
</file>

<file path=ppt/slides/_rels/slide77.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7" Type="http://schemas.openxmlformats.org/officeDocument/2006/relationships/vmlDrawing" Target="../drawings/vmlDrawing45.vml"/><Relationship Id="rId16" Type="http://schemas.openxmlformats.org/officeDocument/2006/relationships/slideLayout" Target="../slideLayouts/slideLayout9.xml"/><Relationship Id="rId15" Type="http://schemas.openxmlformats.org/officeDocument/2006/relationships/image" Target="../media/image53.emf"/><Relationship Id="rId14" Type="http://schemas.openxmlformats.org/officeDocument/2006/relationships/package" Target="../embeddings/Document59.docx"/><Relationship Id="rId13" Type="http://schemas.openxmlformats.org/officeDocument/2006/relationships/slide" Target="slide77.xml"/><Relationship Id="rId12" Type="http://schemas.openxmlformats.org/officeDocument/2006/relationships/slide" Target="slide70.xml"/><Relationship Id="rId11" Type="http://schemas.openxmlformats.org/officeDocument/2006/relationships/slide" Target="slide68.xml"/><Relationship Id="rId10" Type="http://schemas.openxmlformats.org/officeDocument/2006/relationships/slide" Target="slide66.xml"/><Relationship Id="rId1" Type="http://schemas.openxmlformats.org/officeDocument/2006/relationships/slide" Target="slide50.xml"/></Relationships>
</file>

<file path=ppt/slides/_rels/slide78.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9" Type="http://schemas.openxmlformats.org/officeDocument/2006/relationships/vmlDrawing" Target="../drawings/vmlDrawing46.vml"/><Relationship Id="rId18" Type="http://schemas.openxmlformats.org/officeDocument/2006/relationships/slideLayout" Target="../slideLayouts/slideLayout9.xml"/><Relationship Id="rId17" Type="http://schemas.openxmlformats.org/officeDocument/2006/relationships/image" Target="../media/image62.emf"/><Relationship Id="rId16" Type="http://schemas.openxmlformats.org/officeDocument/2006/relationships/package" Target="../embeddings/Document61.docx"/><Relationship Id="rId15" Type="http://schemas.openxmlformats.org/officeDocument/2006/relationships/image" Target="../media/image53.emf"/><Relationship Id="rId14" Type="http://schemas.openxmlformats.org/officeDocument/2006/relationships/package" Target="../embeddings/Document60.docx"/><Relationship Id="rId13" Type="http://schemas.openxmlformats.org/officeDocument/2006/relationships/slide" Target="slide77.xml"/><Relationship Id="rId12" Type="http://schemas.openxmlformats.org/officeDocument/2006/relationships/slide" Target="slide70.xml"/><Relationship Id="rId11" Type="http://schemas.openxmlformats.org/officeDocument/2006/relationships/slide" Target="slide68.xml"/><Relationship Id="rId10" Type="http://schemas.openxmlformats.org/officeDocument/2006/relationships/slide" Target="slide66.xml"/><Relationship Id="rId1" Type="http://schemas.openxmlformats.org/officeDocument/2006/relationships/slide" Target="slide50.xml"/></Relationships>
</file>

<file path=ppt/slides/_rels/slide79.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9" Type="http://schemas.openxmlformats.org/officeDocument/2006/relationships/vmlDrawing" Target="../drawings/vmlDrawing47.vml"/><Relationship Id="rId18" Type="http://schemas.openxmlformats.org/officeDocument/2006/relationships/slideLayout" Target="../slideLayouts/slideLayout9.xml"/><Relationship Id="rId17" Type="http://schemas.openxmlformats.org/officeDocument/2006/relationships/image" Target="../media/image64.png"/><Relationship Id="rId16" Type="http://schemas.openxmlformats.org/officeDocument/2006/relationships/image" Target="../media/image63.png"/><Relationship Id="rId15" Type="http://schemas.openxmlformats.org/officeDocument/2006/relationships/image" Target="../media/image53.emf"/><Relationship Id="rId14" Type="http://schemas.openxmlformats.org/officeDocument/2006/relationships/package" Target="../embeddings/Document62.docx"/><Relationship Id="rId13" Type="http://schemas.openxmlformats.org/officeDocument/2006/relationships/slide" Target="slide77.xml"/><Relationship Id="rId12" Type="http://schemas.openxmlformats.org/officeDocument/2006/relationships/slide" Target="slide70.xml"/><Relationship Id="rId11" Type="http://schemas.openxmlformats.org/officeDocument/2006/relationships/slide" Target="slide68.xml"/><Relationship Id="rId10" Type="http://schemas.openxmlformats.org/officeDocument/2006/relationships/slide" Target="slide66.xml"/><Relationship Id="rId1" Type="http://schemas.openxmlformats.org/officeDocument/2006/relationships/slide" Target="slide50.xml"/></Relationships>
</file>

<file path=ppt/slides/_rels/slide8.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package" Target="../embeddings/Document2.docx"/></Relationships>
</file>

<file path=ppt/slides/_rels/slide80.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8" Type="http://schemas.openxmlformats.org/officeDocument/2006/relationships/vmlDrawing" Target="../drawings/vmlDrawing48.vml"/><Relationship Id="rId17" Type="http://schemas.openxmlformats.org/officeDocument/2006/relationships/slideLayout" Target="../slideLayouts/slideLayout9.xml"/><Relationship Id="rId16" Type="http://schemas.openxmlformats.org/officeDocument/2006/relationships/image" Target="../media/image63.png"/><Relationship Id="rId15" Type="http://schemas.openxmlformats.org/officeDocument/2006/relationships/image" Target="../media/image65.emf"/><Relationship Id="rId14" Type="http://schemas.openxmlformats.org/officeDocument/2006/relationships/package" Target="../embeddings/Document63.docx"/><Relationship Id="rId13" Type="http://schemas.openxmlformats.org/officeDocument/2006/relationships/slide" Target="slide77.xml"/><Relationship Id="rId12" Type="http://schemas.openxmlformats.org/officeDocument/2006/relationships/slide" Target="slide70.xml"/><Relationship Id="rId11" Type="http://schemas.openxmlformats.org/officeDocument/2006/relationships/slide" Target="slide68.xml"/><Relationship Id="rId10" Type="http://schemas.openxmlformats.org/officeDocument/2006/relationships/slide" Target="slide66.xml"/><Relationship Id="rId1" Type="http://schemas.openxmlformats.org/officeDocument/2006/relationships/slide" Target="slide50.xml"/></Relationships>
</file>

<file path=ppt/slides/_rels/slide81.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0" Type="http://schemas.openxmlformats.org/officeDocument/2006/relationships/vmlDrawing" Target="../drawings/vmlDrawing49.vml"/><Relationship Id="rId2" Type="http://schemas.openxmlformats.org/officeDocument/2006/relationships/slide" Target="slide52.xml"/><Relationship Id="rId19" Type="http://schemas.openxmlformats.org/officeDocument/2006/relationships/slideLayout" Target="../slideLayouts/slideLayout9.xml"/><Relationship Id="rId18" Type="http://schemas.openxmlformats.org/officeDocument/2006/relationships/image" Target="../media/image67.emf"/><Relationship Id="rId17" Type="http://schemas.openxmlformats.org/officeDocument/2006/relationships/package" Target="../embeddings/Document65.docx"/><Relationship Id="rId16" Type="http://schemas.openxmlformats.org/officeDocument/2006/relationships/image" Target="../media/image66.emf"/><Relationship Id="rId15" Type="http://schemas.openxmlformats.org/officeDocument/2006/relationships/package" Target="../embeddings/Document64.docx"/><Relationship Id="rId14" Type="http://schemas.openxmlformats.org/officeDocument/2006/relationships/image" Target="../media/image63.png"/><Relationship Id="rId13" Type="http://schemas.openxmlformats.org/officeDocument/2006/relationships/slide" Target="slide77.xml"/><Relationship Id="rId12" Type="http://schemas.openxmlformats.org/officeDocument/2006/relationships/slide" Target="slide70.xml"/><Relationship Id="rId11" Type="http://schemas.openxmlformats.org/officeDocument/2006/relationships/slide" Target="slide68.xml"/><Relationship Id="rId10" Type="http://schemas.openxmlformats.org/officeDocument/2006/relationships/slide" Target="slide66.xml"/><Relationship Id="rId1" Type="http://schemas.openxmlformats.org/officeDocument/2006/relationships/slide" Target="slide50.xml"/></Relationships>
</file>

<file path=ppt/slides/_rels/slide82.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 Id="rId3" Type="http://schemas.openxmlformats.org/officeDocument/2006/relationships/slide" Target="slide53.xml"/><Relationship Id="rId21" Type="http://schemas.openxmlformats.org/officeDocument/2006/relationships/vmlDrawing" Target="../drawings/vmlDrawing50.vml"/><Relationship Id="rId20" Type="http://schemas.openxmlformats.org/officeDocument/2006/relationships/slideLayout" Target="../slideLayouts/slideLayout9.xml"/><Relationship Id="rId2" Type="http://schemas.openxmlformats.org/officeDocument/2006/relationships/slide" Target="slide52.xml"/><Relationship Id="rId19" Type="http://schemas.openxmlformats.org/officeDocument/2006/relationships/image" Target="../media/image63.png"/><Relationship Id="rId18" Type="http://schemas.openxmlformats.org/officeDocument/2006/relationships/image" Target="../media/image68.emf"/><Relationship Id="rId17" Type="http://schemas.openxmlformats.org/officeDocument/2006/relationships/package" Target="../embeddings/Document67.docx"/><Relationship Id="rId16" Type="http://schemas.openxmlformats.org/officeDocument/2006/relationships/image" Target="../media/image53.emf"/><Relationship Id="rId15" Type="http://schemas.openxmlformats.org/officeDocument/2006/relationships/package" Target="../embeddings/Document66.docx"/><Relationship Id="rId14" Type="http://schemas.openxmlformats.org/officeDocument/2006/relationships/slide" Target="slide1.xml"/><Relationship Id="rId13" Type="http://schemas.openxmlformats.org/officeDocument/2006/relationships/slide" Target="slide77.xml"/><Relationship Id="rId12" Type="http://schemas.openxmlformats.org/officeDocument/2006/relationships/slide" Target="slide70.xml"/><Relationship Id="rId11" Type="http://schemas.openxmlformats.org/officeDocument/2006/relationships/slide" Target="slide68.xml"/><Relationship Id="rId10" Type="http://schemas.openxmlformats.org/officeDocument/2006/relationships/slide" Target="slide66.xml"/><Relationship Id="rId1" Type="http://schemas.openxmlformats.org/officeDocument/2006/relationships/slide" Target="slide5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70.jpeg"/><Relationship Id="rId1" Type="http://schemas.openxmlformats.org/officeDocument/2006/relationships/image" Target="../media/image69.jpeg"/></Relationships>
</file>

<file path=ppt/slides/_rels/slide86.xml.rels><?xml version="1.0" encoding="UTF-8" standalone="yes"?>
<Relationships xmlns="http://schemas.openxmlformats.org/package/2006/relationships"><Relationship Id="rId6" Type="http://schemas.openxmlformats.org/officeDocument/2006/relationships/vmlDrawing" Target="../drawings/vmlDrawing51.vml"/><Relationship Id="rId5" Type="http://schemas.openxmlformats.org/officeDocument/2006/relationships/slideLayout" Target="../slideLayouts/slideLayout11.xml"/><Relationship Id="rId4" Type="http://schemas.openxmlformats.org/officeDocument/2006/relationships/image" Target="../media/image72.emf"/><Relationship Id="rId3" Type="http://schemas.openxmlformats.org/officeDocument/2006/relationships/package" Target="../embeddings/Document69.docx"/><Relationship Id="rId2" Type="http://schemas.openxmlformats.org/officeDocument/2006/relationships/image" Target="../media/image71.emf"/><Relationship Id="rId1" Type="http://schemas.openxmlformats.org/officeDocument/2006/relationships/package" Target="../embeddings/Document68.docx"/></Relationships>
</file>

<file path=ppt/slides/_rels/slide87.xml.rels><?xml version="1.0" encoding="UTF-8" standalone="yes"?>
<Relationships xmlns="http://schemas.openxmlformats.org/package/2006/relationships"><Relationship Id="rId4" Type="http://schemas.openxmlformats.org/officeDocument/2006/relationships/vmlDrawing" Target="../drawings/vmlDrawing52.vml"/><Relationship Id="rId3" Type="http://schemas.openxmlformats.org/officeDocument/2006/relationships/slideLayout" Target="../slideLayouts/slideLayout11.xml"/><Relationship Id="rId2" Type="http://schemas.openxmlformats.org/officeDocument/2006/relationships/image" Target="../media/image73.emf"/><Relationship Id="rId1" Type="http://schemas.openxmlformats.org/officeDocument/2006/relationships/package" Target="../embeddings/Document70.docx"/></Relationships>
</file>

<file path=ppt/slides/_rels/slide88.xml.rels><?xml version="1.0" encoding="UTF-8" standalone="yes"?>
<Relationships xmlns="http://schemas.openxmlformats.org/package/2006/relationships"><Relationship Id="rId5" Type="http://schemas.openxmlformats.org/officeDocument/2006/relationships/vmlDrawing" Target="../drawings/vmlDrawing53.vml"/><Relationship Id="rId4" Type="http://schemas.openxmlformats.org/officeDocument/2006/relationships/slideLayout" Target="../slideLayouts/slideLayout11.xml"/><Relationship Id="rId3" Type="http://schemas.openxmlformats.org/officeDocument/2006/relationships/image" Target="../media/image75.jpeg"/><Relationship Id="rId2" Type="http://schemas.openxmlformats.org/officeDocument/2006/relationships/image" Target="../media/image74.emf"/><Relationship Id="rId1" Type="http://schemas.openxmlformats.org/officeDocument/2006/relationships/package" Target="../embeddings/Document71.docx"/></Relationships>
</file>

<file path=ppt/slides/_rels/slide89.xml.rels><?xml version="1.0" encoding="UTF-8" standalone="yes"?>
<Relationships xmlns="http://schemas.openxmlformats.org/package/2006/relationships"><Relationship Id="rId4" Type="http://schemas.openxmlformats.org/officeDocument/2006/relationships/vmlDrawing" Target="../drawings/vmlDrawing54.vml"/><Relationship Id="rId3" Type="http://schemas.openxmlformats.org/officeDocument/2006/relationships/slideLayout" Target="../slideLayouts/slideLayout11.xml"/><Relationship Id="rId2" Type="http://schemas.openxmlformats.org/officeDocument/2006/relationships/image" Target="../media/image76.emf"/><Relationship Id="rId1" Type="http://schemas.openxmlformats.org/officeDocument/2006/relationships/package" Target="../embeddings/Document72.docx"/></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90.xml.rels><?xml version="1.0" encoding="UTF-8" standalone="yes"?>
<Relationships xmlns="http://schemas.openxmlformats.org/package/2006/relationships"><Relationship Id="rId5" Type="http://schemas.openxmlformats.org/officeDocument/2006/relationships/vmlDrawing" Target="../drawings/vmlDrawing55.vml"/><Relationship Id="rId4" Type="http://schemas.openxmlformats.org/officeDocument/2006/relationships/slideLayout" Target="../slideLayouts/slideLayout11.xml"/><Relationship Id="rId3" Type="http://schemas.openxmlformats.org/officeDocument/2006/relationships/image" Target="../media/image78.jpeg"/><Relationship Id="rId2" Type="http://schemas.openxmlformats.org/officeDocument/2006/relationships/image" Target="../media/image77.emf"/><Relationship Id="rId1" Type="http://schemas.openxmlformats.org/officeDocument/2006/relationships/package" Target="../embeddings/Document73.docx"/></Relationships>
</file>

<file path=ppt/slides/_rels/slide91.xml.rels><?xml version="1.0" encoding="UTF-8" standalone="yes"?>
<Relationships xmlns="http://schemas.openxmlformats.org/package/2006/relationships"><Relationship Id="rId4" Type="http://schemas.openxmlformats.org/officeDocument/2006/relationships/vmlDrawing" Target="../drawings/vmlDrawing56.vml"/><Relationship Id="rId3" Type="http://schemas.openxmlformats.org/officeDocument/2006/relationships/slideLayout" Target="../slideLayouts/slideLayout11.xml"/><Relationship Id="rId2" Type="http://schemas.openxmlformats.org/officeDocument/2006/relationships/image" Target="../media/image79.emf"/><Relationship Id="rId1" Type="http://schemas.openxmlformats.org/officeDocument/2006/relationships/package" Target="../embeddings/Document74.docx"/></Relationships>
</file>

<file path=ppt/slides/_rels/slide92.xml.rels><?xml version="1.0" encoding="UTF-8" standalone="yes"?>
<Relationships xmlns="http://schemas.openxmlformats.org/package/2006/relationships"><Relationship Id="rId4" Type="http://schemas.openxmlformats.org/officeDocument/2006/relationships/vmlDrawing" Target="../drawings/vmlDrawing57.vml"/><Relationship Id="rId3" Type="http://schemas.openxmlformats.org/officeDocument/2006/relationships/slideLayout" Target="../slideLayouts/slideLayout11.xml"/><Relationship Id="rId2" Type="http://schemas.openxmlformats.org/officeDocument/2006/relationships/image" Target="../media/image80.emf"/><Relationship Id="rId1" Type="http://schemas.openxmlformats.org/officeDocument/2006/relationships/package" Target="../embeddings/Document75.docx"/></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4" Type="http://schemas.openxmlformats.org/officeDocument/2006/relationships/vmlDrawing" Target="../drawings/vmlDrawing58.vml"/><Relationship Id="rId3" Type="http://schemas.openxmlformats.org/officeDocument/2006/relationships/slideLayout" Target="../slideLayouts/slideLayout11.xml"/><Relationship Id="rId2" Type="http://schemas.openxmlformats.org/officeDocument/2006/relationships/image" Target="../media/image81.emf"/><Relationship Id="rId1" Type="http://schemas.openxmlformats.org/officeDocument/2006/relationships/package" Target="../embeddings/Document76.docx"/></Relationships>
</file>

<file path=ppt/slides/_rels/slide95.xml.rels><?xml version="1.0" encoding="UTF-8" standalone="yes"?>
<Relationships xmlns="http://schemas.openxmlformats.org/package/2006/relationships"><Relationship Id="rId4" Type="http://schemas.openxmlformats.org/officeDocument/2006/relationships/vmlDrawing" Target="../drawings/vmlDrawing59.vml"/><Relationship Id="rId3" Type="http://schemas.openxmlformats.org/officeDocument/2006/relationships/slideLayout" Target="../slideLayouts/slideLayout11.xml"/><Relationship Id="rId2" Type="http://schemas.openxmlformats.org/officeDocument/2006/relationships/image" Target="../media/image82.emf"/><Relationship Id="rId1" Type="http://schemas.openxmlformats.org/officeDocument/2006/relationships/package" Target="../embeddings/Document77.docx"/></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5" Type="http://schemas.openxmlformats.org/officeDocument/2006/relationships/vmlDrawing" Target="../drawings/vmlDrawing60.vml"/><Relationship Id="rId4" Type="http://schemas.openxmlformats.org/officeDocument/2006/relationships/slideLayout" Target="../slideLayouts/slideLayout11.xml"/><Relationship Id="rId3" Type="http://schemas.openxmlformats.org/officeDocument/2006/relationships/image" Target="../media/image84.jpeg"/><Relationship Id="rId2" Type="http://schemas.openxmlformats.org/officeDocument/2006/relationships/image" Target="../media/image83.emf"/><Relationship Id="rId1" Type="http://schemas.openxmlformats.org/officeDocument/2006/relationships/package" Target="../embeddings/Document78.docx"/></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8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preferRelativeResize="0"/>
          <p:nvPr/>
        </p:nvPicPr>
        <p:blipFill rotWithShape="1">
          <a:blip r:embed="rId1">
            <a:extLst>
              <a:ext uri="{28A0092B-C50C-407E-A947-70E740481C1C}">
                <a14:useLocalDpi xmlns:a14="http://schemas.microsoft.com/office/drawing/2010/main" val="0"/>
              </a:ext>
            </a:extLst>
          </a:blip>
          <a:srcRect t="27836" b="28657"/>
          <a:stretch>
            <a:fillRect/>
          </a:stretch>
        </p:blipFill>
        <p:spPr>
          <a:xfrm>
            <a:off x="0" y="1484782"/>
            <a:ext cx="12218400" cy="3841200"/>
          </a:xfrm>
          <a:prstGeom prst="rect">
            <a:avLst/>
          </a:prstGeom>
        </p:spPr>
      </p:pic>
      <p:sp>
        <p:nvSpPr>
          <p:cNvPr id="8" name="同侧圆角矩形 7"/>
          <p:cNvSpPr/>
          <p:nvPr/>
        </p:nvSpPr>
        <p:spPr>
          <a:xfrm flipV="1">
            <a:off x="11286600" y="-5748"/>
            <a:ext cx="579247" cy="73014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矩形 13"/>
          <p:cNvSpPr/>
          <p:nvPr/>
        </p:nvSpPr>
        <p:spPr>
          <a:xfrm>
            <a:off x="923221" y="2708920"/>
            <a:ext cx="10246731" cy="1200329"/>
          </a:xfrm>
          <a:prstGeom prst="rect">
            <a:avLst/>
          </a:prstGeom>
        </p:spPr>
        <p:txBody>
          <a:bodyPr wrap="square" anchor="ctr">
            <a:spAutoFit/>
          </a:bodyPr>
          <a:lstStyle/>
          <a:p>
            <a:pPr algn="ctr">
              <a:defRPr/>
            </a:pPr>
            <a:r>
              <a:rPr lang="zh-CN" altLang="zh-CN" sz="7200" b="1" dirty="0">
                <a:solidFill>
                  <a:schemeClr val="bg1"/>
                </a:solidFill>
                <a:latin typeface="+mn-ea"/>
              </a:rPr>
              <a:t>化学平衡移动原理及应用</a:t>
            </a:r>
            <a:endParaRPr lang="zh-CN" altLang="en-US" sz="7200" b="1" dirty="0">
              <a:solidFill>
                <a:schemeClr val="bg1"/>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609600" y="977900"/>
          <a:ext cx="10972800" cy="5880100"/>
        </p:xfrm>
        <a:graphic>
          <a:graphicData uri="http://schemas.openxmlformats.org/presentationml/2006/ole">
            <mc:AlternateContent xmlns:mc="http://schemas.openxmlformats.org/markup-compatibility/2006">
              <mc:Choice xmlns:v="urn:schemas-microsoft-com:vml" Requires="v">
                <p:oleObj spid="_x0000_s177286" name="文档" r:id="rId1" imgW="10983595" imgH="5871845" progId="Word.Document.12">
                  <p:embed/>
                </p:oleObj>
              </mc:Choice>
              <mc:Fallback>
                <p:oleObj name="文档" r:id="rId1" imgW="10983595" imgH="5871845" progId="Word.Document.12">
                  <p:embed/>
                  <p:pic>
                    <p:nvPicPr>
                      <p:cNvPr id="0" name="图片 177285"/>
                      <p:cNvPicPr/>
                      <p:nvPr/>
                    </p:nvPicPr>
                    <p:blipFill>
                      <a:blip r:embed="rId2"/>
                      <a:stretch>
                        <a:fillRect/>
                      </a:stretch>
                    </p:blipFill>
                    <p:spPr>
                      <a:xfrm>
                        <a:off x="609600" y="977900"/>
                        <a:ext cx="10972800" cy="5880100"/>
                      </a:xfrm>
                      <a:prstGeom prst="rect">
                        <a:avLst/>
                      </a:prstGeom>
                    </p:spPr>
                  </p:pic>
                </p:oleObj>
              </mc:Fallback>
            </mc:AlternateContent>
          </a:graphicData>
        </a:graphic>
      </p:graphicFrame>
      <p:sp>
        <p:nvSpPr>
          <p:cNvPr id="6" name="矩形 5"/>
          <p:cNvSpPr/>
          <p:nvPr/>
        </p:nvSpPr>
        <p:spPr>
          <a:xfrm>
            <a:off x="7077613" y="1556792"/>
            <a:ext cx="550651" cy="646097"/>
          </a:xfrm>
          <a:prstGeom prst="rect">
            <a:avLst/>
          </a:prstGeom>
        </p:spPr>
        <p:txBody>
          <a:bodyPr wrap="square">
            <a:spAutoFit/>
          </a:bodyPr>
          <a:lstStyle/>
          <a:p>
            <a:pPr algn="ctr" defTabSz="1218565">
              <a:defRPr/>
            </a:pPr>
            <a:r>
              <a:rPr lang="en-US" altLang="zh-CN" sz="3600" b="1" kern="100" dirty="0" smtClean="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7" name="矩形 6"/>
          <p:cNvSpPr/>
          <p:nvPr/>
        </p:nvSpPr>
        <p:spPr>
          <a:xfrm>
            <a:off x="2855640" y="3917950"/>
            <a:ext cx="550651" cy="646097"/>
          </a:xfrm>
          <a:prstGeom prst="rect">
            <a:avLst/>
          </a:prstGeom>
        </p:spPr>
        <p:txBody>
          <a:bodyPr wrap="square">
            <a:spAutoFit/>
          </a:bodyPr>
          <a:lstStyle/>
          <a:p>
            <a:pPr algn="ctr" defTabSz="1218565">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8" name="矩形 7"/>
          <p:cNvSpPr/>
          <p:nvPr/>
        </p:nvSpPr>
        <p:spPr>
          <a:xfrm>
            <a:off x="3757849" y="2721620"/>
            <a:ext cx="550651" cy="646097"/>
          </a:xfrm>
          <a:prstGeom prst="rect">
            <a:avLst/>
          </a:prstGeom>
        </p:spPr>
        <p:txBody>
          <a:bodyPr wrap="square">
            <a:spAutoFit/>
          </a:bodyPr>
          <a:lstStyle/>
          <a:p>
            <a:pPr algn="ctr" defTabSz="1218565">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9" name="矩形 8"/>
          <p:cNvSpPr/>
          <p:nvPr/>
        </p:nvSpPr>
        <p:spPr>
          <a:xfrm>
            <a:off x="4033174" y="5111437"/>
            <a:ext cx="550651" cy="646331"/>
          </a:xfrm>
          <a:prstGeom prst="rect">
            <a:avLst/>
          </a:prstGeom>
        </p:spPr>
        <p:txBody>
          <a:bodyPr wrap="square">
            <a:spAutoFit/>
          </a:bodyPr>
          <a:lstStyle/>
          <a:p>
            <a:pPr algn="ctr" defTabSz="1218565">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3" name="矩形 12"/>
          <p:cNvSpPr/>
          <p:nvPr/>
        </p:nvSpPr>
        <p:spPr>
          <a:xfrm>
            <a:off x="9192344" y="977900"/>
            <a:ext cx="550651" cy="646097"/>
          </a:xfrm>
          <a:prstGeom prst="rect">
            <a:avLst/>
          </a:prstGeom>
        </p:spPr>
        <p:txBody>
          <a:bodyPr wrap="square">
            <a:spAutoFit/>
          </a:bodyPr>
          <a:lstStyle/>
          <a:p>
            <a:pPr algn="ctr" defTabSz="1218565">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0" name="矩形 9"/>
          <p:cNvSpPr/>
          <p:nvPr/>
        </p:nvSpPr>
        <p:spPr>
          <a:xfrm>
            <a:off x="5401320" y="5722531"/>
            <a:ext cx="550651" cy="646097"/>
          </a:xfrm>
          <a:prstGeom prst="rect">
            <a:avLst/>
          </a:prstGeom>
        </p:spPr>
        <p:txBody>
          <a:bodyPr wrap="square">
            <a:spAutoFit/>
          </a:bodyPr>
          <a:lstStyle/>
          <a:p>
            <a:pPr algn="ctr" defTabSz="1218565">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3"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369300" y="836712"/>
            <a:ext cx="11453400" cy="5678478"/>
          </a:xfrm>
          <a:prstGeom prst="rect">
            <a:avLst/>
          </a:prstGeom>
        </p:spPr>
        <p:txBody>
          <a:bodyPr>
            <a:spAutoFit/>
          </a:bodyPr>
          <a:lstStyle/>
          <a:p>
            <a:pPr algn="just">
              <a:lnSpc>
                <a:spcPct val="150000"/>
              </a:lnSpc>
              <a:spcAft>
                <a:spcPts val="0"/>
              </a:spcAft>
            </a:pPr>
            <a:r>
              <a:rPr lang="zh-CN" altLang="zh-CN" sz="2600" b="1" kern="100" dirty="0">
                <a:solidFill>
                  <a:srgbClr val="BC5D22"/>
                </a:solidFill>
                <a:latin typeface="+mn-ea"/>
                <a:cs typeface="Times New Roman" panose="02020603050405020304" pitchFamily="18" charset="0"/>
              </a:rPr>
              <a:t>一、温度、压强对化学平衡移动的影响</a:t>
            </a:r>
            <a:endParaRPr lang="zh-CN" altLang="zh-CN" sz="2600" b="1" kern="100" dirty="0">
              <a:solidFill>
                <a:srgbClr val="BC5D22"/>
              </a:solidFill>
              <a:latin typeface="+mn-ea"/>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对于一定条件下的可逆反应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甲：</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A(g)</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B(g</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a:t>
            </a:r>
            <a:r>
              <a:rPr lang="zh-CN" altLang="en-US" sz="2400" kern="100" dirty="0" smtClean="0">
                <a:latin typeface="Times New Roman" panose="02020603050405020304" pitchFamily="18" charset="0"/>
                <a:ea typeface="微软雅黑" panose="020B050302020402020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C(g</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乙：</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A(s)</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B(g</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a:t>
            </a:r>
            <a:r>
              <a:rPr lang="zh-CN" altLang="en-US" sz="2400"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C(g</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丙：</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A(g)</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B(g</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a:t>
            </a:r>
            <a:r>
              <a:rPr lang="zh-CN" altLang="en-US" sz="2400" kern="100" dirty="0" smtClean="0">
                <a:latin typeface="Times New Roman" panose="02020603050405020304" pitchFamily="18" charset="0"/>
                <a:ea typeface="微软雅黑" panose="020B050302020402020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2C(g</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达到化学平衡后，只改变一种条件，按要求回答下列问题：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升温，平衡移动的方向分别为甲</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向左</a:t>
            </a:r>
            <a:r>
              <a:rPr lang="en-US" altLang="zh-CN" sz="2400" kern="10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向右</a:t>
            </a:r>
            <a:r>
              <a:rPr lang="en-US" altLang="zh-CN" sz="2400" kern="10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不移动</a:t>
            </a:r>
            <a:r>
              <a:rPr lang="en-US" altLang="zh-CN" sz="2400" kern="10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，下同</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；乙</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丙</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。此时反应体系的温度均比原来</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高</a:t>
            </a:r>
            <a:r>
              <a:rPr lang="en-US" altLang="zh-CN" sz="2400" kern="10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低</a:t>
            </a:r>
            <a:r>
              <a:rPr lang="en-US" altLang="zh-CN" sz="2400" kern="100" dirty="0">
                <a:latin typeface="宋体" panose="02010600030101010101" pitchFamily="2" charset="-122"/>
                <a:ea typeface="微软雅黑" panose="020B050302020402020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。混合气体的平均相对分子质量变化分别为甲</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增大</a:t>
            </a:r>
            <a:r>
              <a:rPr lang="en-US" altLang="zh-CN" sz="2400" kern="10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减小</a:t>
            </a:r>
            <a:r>
              <a:rPr lang="en-US" altLang="zh-CN" sz="2400" kern="10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不变</a:t>
            </a:r>
            <a:r>
              <a:rPr lang="en-US" altLang="zh-CN" sz="2400" kern="10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，下同</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；乙</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；丙</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4207" y="1240"/>
            <a:ext cx="12187591" cy="7648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11" name="矩形 10"/>
          <p:cNvSpPr/>
          <p:nvPr/>
        </p:nvSpPr>
        <p:spPr>
          <a:xfrm>
            <a:off x="2204" y="513255"/>
            <a:ext cx="3411489" cy="252413"/>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12" name="矩形 11"/>
          <p:cNvSpPr/>
          <p:nvPr/>
        </p:nvSpPr>
        <p:spPr>
          <a:xfrm>
            <a:off x="3417364" y="439229"/>
            <a:ext cx="1569093" cy="369199"/>
          </a:xfrm>
          <a:prstGeom prst="rect">
            <a:avLst/>
          </a:prstGeom>
        </p:spPr>
        <p:txBody>
          <a:bodyPr wrap="none">
            <a:spAutoFit/>
          </a:bodyPr>
          <a:lstStyle/>
          <a:p>
            <a:pPr defTabSz="914400">
              <a:defRPr/>
            </a:pPr>
            <a:r>
              <a:rPr lang="zh-CN" altLang="en-US" dirty="0">
                <a:solidFill>
                  <a:prstClr val="white">
                    <a:lumMod val="95000"/>
                  </a:prstClr>
                </a:solidFill>
                <a:latin typeface="Adobe 楷体 Std R" panose="02020400000000000000" pitchFamily="18" charset="-122"/>
                <a:ea typeface="Adobe 楷体 Std R" panose="02020400000000000000" pitchFamily="18" charset="-122"/>
              </a:rPr>
              <a:t>提升关键能力</a:t>
            </a:r>
            <a:endParaRPr lang="zh-CN" altLang="zh-CN" dirty="0">
              <a:solidFill>
                <a:prstClr val="white">
                  <a:lumMod val="95000"/>
                </a:prstClr>
              </a:solidFill>
              <a:latin typeface="Adobe 楷体 Std R" panose="02020400000000000000" pitchFamily="18" charset="-122"/>
              <a:ea typeface="Adobe 楷体 Std R" panose="02020400000000000000" pitchFamily="18" charset="-122"/>
            </a:endParaRPr>
          </a:p>
        </p:txBody>
      </p:sp>
      <p:sp>
        <p:nvSpPr>
          <p:cNvPr id="13" name="矩形 12"/>
          <p:cNvSpPr/>
          <p:nvPr/>
        </p:nvSpPr>
        <p:spPr>
          <a:xfrm>
            <a:off x="1836393" y="185457"/>
            <a:ext cx="1620371" cy="523031"/>
          </a:xfrm>
          <a:prstGeom prst="rect">
            <a:avLst/>
          </a:prstGeom>
        </p:spPr>
        <p:txBody>
          <a:bodyPr wrap="none">
            <a:spAutoFit/>
          </a:bodyPr>
          <a:lstStyle/>
          <a:p>
            <a:pPr defTabSz="914400">
              <a:defRPr/>
            </a:pPr>
            <a:r>
              <a:rPr lang="zh-CN" altLang="en-US" sz="2800" b="1" dirty="0">
                <a:ln w="6600">
                  <a:solidFill>
                    <a:srgbClr val="4893CF"/>
                  </a:solidFill>
                  <a:prstDash val="solid"/>
                </a:ln>
                <a:solidFill>
                  <a:srgbClr val="FFFFFF"/>
                </a:solidFill>
                <a:effectLst>
                  <a:outerShdw dist="38100" dir="2700000" algn="tl" rotWithShape="0">
                    <a:srgbClr val="4893CF"/>
                  </a:outerShdw>
                </a:effectLst>
                <a:latin typeface="微软雅黑" panose="020B0503020204020204" charset="-122"/>
              </a:rPr>
              <a:t>专项突破</a:t>
            </a:r>
            <a:endParaRPr lang="zh-CN" altLang="zh-CN" sz="2800" b="1" dirty="0">
              <a:ln w="6600">
                <a:solidFill>
                  <a:srgbClr val="4893CF"/>
                </a:solidFill>
                <a:prstDash val="solid"/>
              </a:ln>
              <a:solidFill>
                <a:srgbClr val="FFFFFF"/>
              </a:solidFill>
              <a:effectLst>
                <a:outerShdw dist="38100" dir="2700000" algn="tl" rotWithShape="0">
                  <a:srgbClr val="4893CF"/>
                </a:outerShdw>
              </a:effectLst>
              <a:latin typeface="微软雅黑" panose="020B0503020204020204" charset="-122"/>
            </a:endParaRPr>
          </a:p>
        </p:txBody>
      </p:sp>
      <p:graphicFrame>
        <p:nvGraphicFramePr>
          <p:cNvPr id="2" name="对象 1"/>
          <p:cNvGraphicFramePr>
            <a:graphicFrameLocks noChangeAspect="1"/>
          </p:cNvGraphicFramePr>
          <p:nvPr/>
        </p:nvGraphicFramePr>
        <p:xfrm>
          <a:off x="2567608" y="2132856"/>
          <a:ext cx="1047750" cy="647700"/>
        </p:xfrm>
        <a:graphic>
          <a:graphicData uri="http://schemas.openxmlformats.org/presentationml/2006/ole">
            <mc:AlternateContent xmlns:mc="http://schemas.openxmlformats.org/markup-compatibility/2006">
              <mc:Choice xmlns:v="urn:schemas-microsoft-com:vml" Requires="v">
                <p:oleObj spid="_x0000_s222402" name="文档" r:id="rId1" imgW="1050290" imgH="648970" progId="Word.Document.12">
                  <p:embed/>
                </p:oleObj>
              </mc:Choice>
              <mc:Fallback>
                <p:oleObj name="文档" r:id="rId1" imgW="1050290" imgH="648970" progId="Word.Document.12">
                  <p:embed/>
                  <p:pic>
                    <p:nvPicPr>
                      <p:cNvPr id="0" name="图片 222401"/>
                      <p:cNvPicPr/>
                      <p:nvPr/>
                    </p:nvPicPr>
                    <p:blipFill>
                      <a:blip r:embed="rId2"/>
                      <a:stretch>
                        <a:fillRect/>
                      </a:stretch>
                    </p:blipFill>
                    <p:spPr>
                      <a:xfrm>
                        <a:off x="2567608" y="2132856"/>
                        <a:ext cx="1047750" cy="647700"/>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2508300" y="2708920"/>
          <a:ext cx="1047750" cy="647700"/>
        </p:xfrm>
        <a:graphic>
          <a:graphicData uri="http://schemas.openxmlformats.org/presentationml/2006/ole">
            <mc:AlternateContent xmlns:mc="http://schemas.openxmlformats.org/markup-compatibility/2006">
              <mc:Choice xmlns:v="urn:schemas-microsoft-com:vml" Requires="v">
                <p:oleObj spid="_x0000_s222403" name="文档" r:id="rId3" imgW="1050290" imgH="648970" progId="Word.Document.12">
                  <p:embed/>
                </p:oleObj>
              </mc:Choice>
              <mc:Fallback>
                <p:oleObj name="文档" r:id="rId3" imgW="1050290" imgH="648970" progId="Word.Document.12">
                  <p:embed/>
                  <p:pic>
                    <p:nvPicPr>
                      <p:cNvPr id="0" name="图片 222402"/>
                      <p:cNvPicPr/>
                      <p:nvPr/>
                    </p:nvPicPr>
                    <p:blipFill>
                      <a:blip r:embed="rId2"/>
                      <a:stretch>
                        <a:fillRect/>
                      </a:stretch>
                    </p:blipFill>
                    <p:spPr>
                      <a:xfrm>
                        <a:off x="2508300" y="2708920"/>
                        <a:ext cx="1047750" cy="647700"/>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2566070" y="3212976"/>
          <a:ext cx="1047750" cy="647700"/>
        </p:xfrm>
        <a:graphic>
          <a:graphicData uri="http://schemas.openxmlformats.org/presentationml/2006/ole">
            <mc:AlternateContent xmlns:mc="http://schemas.openxmlformats.org/markup-compatibility/2006">
              <mc:Choice xmlns:v="urn:schemas-microsoft-com:vml" Requires="v">
                <p:oleObj spid="_x0000_s222404" name="文档" r:id="rId4" imgW="1050290" imgH="648970" progId="Word.Document.12">
                  <p:embed/>
                </p:oleObj>
              </mc:Choice>
              <mc:Fallback>
                <p:oleObj name="文档" r:id="rId4" imgW="1050290" imgH="648970" progId="Word.Document.12">
                  <p:embed/>
                  <p:pic>
                    <p:nvPicPr>
                      <p:cNvPr id="0" name="图片 222403"/>
                      <p:cNvPicPr/>
                      <p:nvPr/>
                    </p:nvPicPr>
                    <p:blipFill>
                      <a:blip r:embed="rId2"/>
                      <a:stretch>
                        <a:fillRect/>
                      </a:stretch>
                    </p:blipFill>
                    <p:spPr>
                      <a:xfrm>
                        <a:off x="2566070" y="3212976"/>
                        <a:ext cx="1047750" cy="647700"/>
                      </a:xfrm>
                      <a:prstGeom prst="rect">
                        <a:avLst/>
                      </a:prstGeom>
                    </p:spPr>
                  </p:pic>
                </p:oleObj>
              </mc:Fallback>
            </mc:AlternateContent>
          </a:graphicData>
        </a:graphic>
      </p:graphicFrame>
      <p:sp>
        <p:nvSpPr>
          <p:cNvPr id="5" name="矩形 4"/>
          <p:cNvSpPr/>
          <p:nvPr/>
        </p:nvSpPr>
        <p:spPr>
          <a:xfrm>
            <a:off x="5159896" y="4263479"/>
            <a:ext cx="800219"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charset="-122"/>
                <a:cs typeface="Times New Roman" panose="02020603050405020304" pitchFamily="18" charset="0"/>
              </a:rPr>
              <a:t>向左</a:t>
            </a:r>
            <a:endParaRPr lang="zh-CN" altLang="en-US" dirty="0">
              <a:solidFill>
                <a:srgbClr val="C00000"/>
              </a:solidFill>
            </a:endParaRPr>
          </a:p>
        </p:txBody>
      </p:sp>
      <p:sp>
        <p:nvSpPr>
          <p:cNvPr id="16" name="矩形 15"/>
          <p:cNvSpPr/>
          <p:nvPr/>
        </p:nvSpPr>
        <p:spPr>
          <a:xfrm>
            <a:off x="767408" y="4793431"/>
            <a:ext cx="800219"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charset="-122"/>
                <a:cs typeface="Times New Roman" panose="02020603050405020304" pitchFamily="18" charset="0"/>
              </a:rPr>
              <a:t>向左</a:t>
            </a:r>
            <a:endParaRPr lang="zh-CN" altLang="en-US" dirty="0">
              <a:solidFill>
                <a:srgbClr val="C00000"/>
              </a:solidFill>
            </a:endParaRPr>
          </a:p>
        </p:txBody>
      </p:sp>
      <p:sp>
        <p:nvSpPr>
          <p:cNvPr id="17" name="矩形 16"/>
          <p:cNvSpPr/>
          <p:nvPr/>
        </p:nvSpPr>
        <p:spPr>
          <a:xfrm>
            <a:off x="2109029" y="4802033"/>
            <a:ext cx="800219"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charset="-122"/>
                <a:cs typeface="Times New Roman" panose="02020603050405020304" pitchFamily="18" charset="0"/>
              </a:rPr>
              <a:t>向右</a:t>
            </a:r>
            <a:endParaRPr lang="zh-CN" altLang="en-US" dirty="0">
              <a:solidFill>
                <a:srgbClr val="C00000"/>
              </a:solidFill>
            </a:endParaRPr>
          </a:p>
        </p:txBody>
      </p:sp>
      <p:sp>
        <p:nvSpPr>
          <p:cNvPr id="18" name="矩形 17"/>
          <p:cNvSpPr/>
          <p:nvPr/>
        </p:nvSpPr>
        <p:spPr>
          <a:xfrm>
            <a:off x="7226056" y="4802033"/>
            <a:ext cx="492443"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charset="-122"/>
                <a:cs typeface="Times New Roman" panose="02020603050405020304" pitchFamily="18" charset="0"/>
              </a:rPr>
              <a:t>高</a:t>
            </a:r>
            <a:endParaRPr lang="zh-CN" altLang="en-US" dirty="0">
              <a:solidFill>
                <a:srgbClr val="C00000"/>
              </a:solidFill>
            </a:endParaRPr>
          </a:p>
        </p:txBody>
      </p:sp>
      <p:sp>
        <p:nvSpPr>
          <p:cNvPr id="19" name="矩形 18"/>
          <p:cNvSpPr/>
          <p:nvPr/>
        </p:nvSpPr>
        <p:spPr>
          <a:xfrm>
            <a:off x="5501182" y="5370070"/>
            <a:ext cx="800219"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charset="-122"/>
                <a:cs typeface="Times New Roman" panose="02020603050405020304" pitchFamily="18" charset="0"/>
              </a:rPr>
              <a:t>减小</a:t>
            </a:r>
            <a:endParaRPr lang="zh-CN" altLang="en-US" dirty="0">
              <a:solidFill>
                <a:srgbClr val="C00000"/>
              </a:solidFill>
            </a:endParaRPr>
          </a:p>
        </p:txBody>
      </p:sp>
      <p:sp>
        <p:nvSpPr>
          <p:cNvPr id="20" name="矩形 19"/>
          <p:cNvSpPr/>
          <p:nvPr/>
        </p:nvSpPr>
        <p:spPr>
          <a:xfrm>
            <a:off x="767408" y="5906963"/>
            <a:ext cx="2185214"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charset="-122"/>
                <a:cs typeface="Times New Roman" panose="02020603050405020304" pitchFamily="18" charset="0"/>
              </a:rPr>
              <a:t>减小</a:t>
            </a:r>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400" kern="100" dirty="0" smtClean="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lang="zh-CN" altLang="zh-CN" sz="2400" kern="100" dirty="0" smtClean="0">
                <a:solidFill>
                  <a:srgbClr val="C00000"/>
                </a:solidFill>
                <a:latin typeface="Times New Roman" panose="02020603050405020304" pitchFamily="18" charset="0"/>
                <a:ea typeface="微软雅黑" panose="020B0503020204020204" charset="-122"/>
                <a:cs typeface="Times New Roman" panose="02020603050405020304" pitchFamily="18" charset="0"/>
              </a:rPr>
              <a:t>不变</a:t>
            </a:r>
            <a:endParaRPr lang="zh-CN" altLang="en-US"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369300" y="836712"/>
            <a:ext cx="11453400" cy="4524315"/>
          </a:xfrm>
          <a:prstGeom prst="rect">
            <a:avLst/>
          </a:prstGeom>
        </p:spPr>
        <p:txBody>
          <a:bodyPr>
            <a:spAutoFit/>
          </a:bodyPr>
          <a:lstStyle/>
          <a:p>
            <a:pPr>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加压，使体系体积缩小为原来的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pPr>
            <a:r>
              <a:rPr lang="en-US" altLang="zh-CN" sz="2400" kern="100" dirty="0">
                <a:latin typeface="宋体" panose="02010600030101010101" pitchFamily="2" charset="-122"/>
                <a:ea typeface="微软雅黑" panose="020B050302020402020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平衡移动的方向分别为甲</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向左</a:t>
            </a:r>
            <a:r>
              <a:rPr lang="en-US" altLang="zh-CN" sz="2400" kern="10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向右</a:t>
            </a:r>
            <a:r>
              <a:rPr lang="en-US" altLang="zh-CN" sz="2400" kern="10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不移动</a:t>
            </a:r>
            <a:r>
              <a:rPr lang="en-US" altLang="zh-CN" sz="2400" kern="10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，下同</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；乙</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；丙</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_______</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pPr>
            <a:r>
              <a:rPr lang="en-US" altLang="zh-CN" sz="2400" kern="100" spc="-30" dirty="0">
                <a:latin typeface="宋体" panose="02010600030101010101" pitchFamily="2" charset="-122"/>
                <a:ea typeface="微软雅黑" panose="020B0503020204020204" charset="-122"/>
                <a:cs typeface="Times New Roman" panose="02020603050405020304" pitchFamily="18" charset="0"/>
              </a:rPr>
              <a:t>②</a:t>
            </a:r>
            <a:r>
              <a:rPr lang="zh-CN" altLang="zh-CN" sz="2400" kern="100" spc="-30" dirty="0">
                <a:latin typeface="Times New Roman" panose="02020603050405020304" pitchFamily="18" charset="0"/>
                <a:ea typeface="微软雅黑" panose="020B0503020204020204" charset="-122"/>
                <a:cs typeface="Times New Roman" panose="02020603050405020304" pitchFamily="18" charset="0"/>
              </a:rPr>
              <a:t>设压缩之前压强分别为</a:t>
            </a:r>
            <a:r>
              <a:rPr lang="en-US" altLang="zh-CN" sz="2400" i="1" kern="100" spc="-30" dirty="0">
                <a:latin typeface="Times New Roman" panose="02020603050405020304" pitchFamily="18" charset="0"/>
                <a:ea typeface="微软雅黑" panose="020B0503020204020204" charset="-122"/>
                <a:cs typeface="Courier New" panose="02070309020205020404" pitchFamily="49" charset="0"/>
              </a:rPr>
              <a:t>p</a:t>
            </a:r>
            <a:r>
              <a:rPr lang="zh-CN" altLang="zh-CN" sz="2400" kern="100" spc="-30" baseline="-25000" dirty="0">
                <a:latin typeface="Times New Roman" panose="02020603050405020304" pitchFamily="18" charset="0"/>
                <a:ea typeface="微软雅黑" panose="020B0503020204020204" charset="-122"/>
                <a:cs typeface="Times New Roman" panose="02020603050405020304" pitchFamily="18" charset="0"/>
              </a:rPr>
              <a:t>甲</a:t>
            </a:r>
            <a:r>
              <a:rPr lang="zh-CN" altLang="zh-CN" sz="2400" kern="100" spc="-3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i="1" kern="100" spc="-30" dirty="0">
                <a:latin typeface="Times New Roman" panose="02020603050405020304" pitchFamily="18" charset="0"/>
                <a:ea typeface="微软雅黑" panose="020B0503020204020204" charset="-122"/>
                <a:cs typeface="Courier New" panose="02070309020205020404" pitchFamily="49" charset="0"/>
              </a:rPr>
              <a:t>p</a:t>
            </a:r>
            <a:r>
              <a:rPr lang="zh-CN" altLang="zh-CN" sz="2400" kern="100" spc="-30" baseline="-25000" dirty="0">
                <a:latin typeface="Times New Roman" panose="02020603050405020304" pitchFamily="18" charset="0"/>
                <a:ea typeface="微软雅黑" panose="020B0503020204020204" charset="-122"/>
                <a:cs typeface="Times New Roman" panose="02020603050405020304" pitchFamily="18" charset="0"/>
              </a:rPr>
              <a:t>乙</a:t>
            </a:r>
            <a:r>
              <a:rPr lang="zh-CN" altLang="zh-CN" sz="2400" kern="100" spc="-3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i="1" kern="100" spc="-30" dirty="0">
                <a:latin typeface="Times New Roman" panose="02020603050405020304" pitchFamily="18" charset="0"/>
                <a:ea typeface="微软雅黑" panose="020B0503020204020204" charset="-122"/>
                <a:cs typeface="Courier New" panose="02070309020205020404" pitchFamily="49" charset="0"/>
              </a:rPr>
              <a:t>p</a:t>
            </a:r>
            <a:r>
              <a:rPr lang="zh-CN" altLang="zh-CN" sz="2400" kern="100" spc="-30" baseline="-25000" dirty="0">
                <a:latin typeface="Times New Roman" panose="02020603050405020304" pitchFamily="18" charset="0"/>
                <a:ea typeface="微软雅黑" panose="020B0503020204020204" charset="-122"/>
                <a:cs typeface="Times New Roman" panose="02020603050405020304" pitchFamily="18" charset="0"/>
              </a:rPr>
              <a:t>丙</a:t>
            </a:r>
            <a:r>
              <a:rPr lang="zh-CN" altLang="zh-CN" sz="2400" kern="100" spc="-30" dirty="0">
                <a:latin typeface="Times New Roman" panose="02020603050405020304" pitchFamily="18" charset="0"/>
                <a:ea typeface="微软雅黑" panose="020B0503020204020204" charset="-122"/>
                <a:cs typeface="Times New Roman" panose="02020603050405020304" pitchFamily="18" charset="0"/>
              </a:rPr>
              <a:t>，压缩后压强分别为</a:t>
            </a:r>
            <a:r>
              <a:rPr lang="en-US" altLang="zh-CN" sz="2400" i="1" kern="100" spc="-30" dirty="0">
                <a:latin typeface="Times New Roman" panose="02020603050405020304" pitchFamily="18" charset="0"/>
                <a:ea typeface="微软雅黑" panose="020B0503020204020204" charset="-122"/>
                <a:cs typeface="Courier New" panose="02070309020205020404" pitchFamily="49" charset="0"/>
              </a:rPr>
              <a:t>p</a:t>
            </a:r>
            <a:r>
              <a:rPr lang="en-US" altLang="zh-CN" sz="2400" kern="100" spc="-3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spc="-30" baseline="-25000" dirty="0">
                <a:latin typeface="Times New Roman" panose="02020603050405020304" pitchFamily="18" charset="0"/>
                <a:ea typeface="微软雅黑" panose="020B0503020204020204" charset="-122"/>
                <a:cs typeface="Times New Roman" panose="02020603050405020304" pitchFamily="18" charset="0"/>
              </a:rPr>
              <a:t>甲</a:t>
            </a:r>
            <a:r>
              <a:rPr lang="zh-CN" altLang="zh-CN" sz="2400" kern="100" spc="-3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i="1" kern="100" spc="-30" dirty="0">
                <a:latin typeface="Times New Roman" panose="02020603050405020304" pitchFamily="18" charset="0"/>
                <a:ea typeface="微软雅黑" panose="020B0503020204020204" charset="-122"/>
                <a:cs typeface="Courier New" panose="02070309020205020404" pitchFamily="49" charset="0"/>
              </a:rPr>
              <a:t>p</a:t>
            </a:r>
            <a:r>
              <a:rPr lang="en-US" altLang="zh-CN" sz="2400" kern="100" spc="-3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spc="-30" baseline="-25000" dirty="0">
                <a:latin typeface="Times New Roman" panose="02020603050405020304" pitchFamily="18" charset="0"/>
                <a:ea typeface="微软雅黑" panose="020B0503020204020204" charset="-122"/>
                <a:cs typeface="Times New Roman" panose="02020603050405020304" pitchFamily="18" charset="0"/>
              </a:rPr>
              <a:t>乙</a:t>
            </a:r>
            <a:r>
              <a:rPr lang="zh-CN" altLang="zh-CN" sz="2400" kern="100" spc="-3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i="1" kern="100" spc="-30" dirty="0">
                <a:latin typeface="Times New Roman" panose="02020603050405020304" pitchFamily="18" charset="0"/>
                <a:ea typeface="微软雅黑" panose="020B0503020204020204" charset="-122"/>
                <a:cs typeface="Courier New" panose="02070309020205020404" pitchFamily="49" charset="0"/>
              </a:rPr>
              <a:t>p</a:t>
            </a:r>
            <a:r>
              <a:rPr lang="en-US" altLang="zh-CN" sz="2400" kern="100" spc="-3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spc="-30" baseline="-25000" dirty="0">
                <a:latin typeface="Times New Roman" panose="02020603050405020304" pitchFamily="18" charset="0"/>
                <a:ea typeface="微软雅黑" panose="020B0503020204020204" charset="-122"/>
                <a:cs typeface="Times New Roman" panose="02020603050405020304" pitchFamily="18" charset="0"/>
              </a:rPr>
              <a:t>丙</a:t>
            </a:r>
            <a:r>
              <a:rPr lang="zh-CN" altLang="zh-CN" sz="2400" kern="100" spc="-30" dirty="0">
                <a:latin typeface="Times New Roman" panose="02020603050405020304" pitchFamily="18" charset="0"/>
                <a:ea typeface="微软雅黑" panose="020B0503020204020204" charset="-122"/>
                <a:cs typeface="Times New Roman" panose="02020603050405020304" pitchFamily="18" charset="0"/>
              </a:rPr>
              <a:t>，</a:t>
            </a:r>
            <a:r>
              <a:rPr lang="zh-CN" altLang="zh-CN" sz="2400" kern="100" spc="-30" dirty="0" smtClean="0">
                <a:latin typeface="Times New Roman" panose="02020603050405020304" pitchFamily="18" charset="0"/>
                <a:ea typeface="微软雅黑" panose="020B0503020204020204" charset="-122"/>
                <a:cs typeface="Times New Roman" panose="02020603050405020304" pitchFamily="18" charset="0"/>
              </a:rPr>
              <a:t>则</a:t>
            </a:r>
            <a:r>
              <a:rPr lang="en-US" altLang="zh-CN" sz="2400" i="1" kern="100" spc="-30" dirty="0" smtClean="0">
                <a:latin typeface="Times New Roman" panose="02020603050405020304" pitchFamily="18" charset="0"/>
                <a:ea typeface="微软雅黑" panose="020B0503020204020204" charset="-122"/>
                <a:cs typeface="Courier New" panose="02070309020205020404" pitchFamily="49" charset="0"/>
              </a:rPr>
              <a:t>p</a:t>
            </a:r>
            <a:r>
              <a:rPr lang="zh-CN" altLang="zh-CN" sz="2400" kern="100" spc="-30" baseline="-25000" dirty="0" smtClean="0">
                <a:latin typeface="Times New Roman" panose="02020603050405020304" pitchFamily="18" charset="0"/>
                <a:ea typeface="微软雅黑" panose="020B0503020204020204" charset="-122"/>
                <a:cs typeface="Times New Roman" panose="02020603050405020304" pitchFamily="18" charset="0"/>
              </a:rPr>
              <a:t>甲</a:t>
            </a:r>
            <a:endParaRPr lang="en-US" altLang="zh-CN" sz="2400" kern="100" spc="-30" baseline="-25000" dirty="0" smtClean="0">
              <a:latin typeface="Times New Roman" panose="02020603050405020304" pitchFamily="18" charset="0"/>
              <a:ea typeface="微软雅黑" panose="020B0503020204020204" charset="-122"/>
              <a:cs typeface="Times New Roman" panose="02020603050405020304" pitchFamily="18" charset="0"/>
            </a:endParaRPr>
          </a:p>
          <a:p>
            <a:pPr>
              <a:lnSpc>
                <a:spcPct val="150000"/>
              </a:lnSpc>
              <a:spcAft>
                <a:spcPts val="0"/>
              </a:spcAft>
            </a:pP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与</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p</a:t>
            </a:r>
            <a:r>
              <a:rPr lang="en-US" altLang="zh-CN" sz="2400" kern="10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baseline="-25000" dirty="0">
                <a:latin typeface="Times New Roman" panose="02020603050405020304" pitchFamily="18" charset="0"/>
                <a:ea typeface="微软雅黑" panose="020B0503020204020204" charset="-122"/>
                <a:cs typeface="Times New Roman" panose="02020603050405020304" pitchFamily="18" charset="0"/>
              </a:rPr>
              <a:t>甲</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p</a:t>
            </a:r>
            <a:r>
              <a:rPr lang="zh-CN" altLang="zh-CN" sz="2400" kern="100" baseline="-25000" dirty="0">
                <a:latin typeface="Times New Roman" panose="02020603050405020304" pitchFamily="18" charset="0"/>
                <a:ea typeface="微软雅黑" panose="020B0503020204020204" charset="-122"/>
                <a:cs typeface="Times New Roman" panose="02020603050405020304" pitchFamily="18" charset="0"/>
              </a:rPr>
              <a:t>乙</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与</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p</a:t>
            </a:r>
            <a:r>
              <a:rPr lang="en-US" altLang="zh-CN" sz="2400" kern="10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baseline="-25000" dirty="0">
                <a:latin typeface="Times New Roman" panose="02020603050405020304" pitchFamily="18" charset="0"/>
                <a:ea typeface="微软雅黑" panose="020B0503020204020204" charset="-122"/>
                <a:cs typeface="Times New Roman" panose="02020603050405020304" pitchFamily="18" charset="0"/>
              </a:rPr>
              <a:t>乙</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p</a:t>
            </a:r>
            <a:r>
              <a:rPr lang="zh-CN" altLang="zh-CN" sz="2400" kern="100" baseline="-25000" dirty="0">
                <a:latin typeface="Times New Roman" panose="02020603050405020304" pitchFamily="18" charset="0"/>
                <a:ea typeface="微软雅黑" panose="020B0503020204020204" charset="-122"/>
                <a:cs typeface="Times New Roman" panose="02020603050405020304" pitchFamily="18" charset="0"/>
              </a:rPr>
              <a:t>丙</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与</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p</a:t>
            </a:r>
            <a:r>
              <a:rPr lang="en-US" altLang="zh-CN" sz="2400" kern="10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baseline="-25000" dirty="0">
                <a:latin typeface="Times New Roman" panose="02020603050405020304" pitchFamily="18" charset="0"/>
                <a:ea typeface="微软雅黑" panose="020B0503020204020204" charset="-122"/>
                <a:cs typeface="Times New Roman" panose="02020603050405020304" pitchFamily="18" charset="0"/>
              </a:rPr>
              <a:t>丙</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的关系分别为甲</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_______________</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；乙</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___________</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；丙</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___________</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pPr>
            <a:r>
              <a:rPr lang="en-US" altLang="zh-CN" sz="2400" kern="100" dirty="0">
                <a:latin typeface="宋体" panose="02010600030101010101" pitchFamily="2" charset="-122"/>
                <a:ea typeface="微软雅黑" panose="020B050302020402020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混合气体的平均相对分子质量变化分别为甲</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增大</a:t>
            </a:r>
            <a:r>
              <a:rPr lang="en-US" altLang="zh-CN" sz="2400" kern="10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减小</a:t>
            </a:r>
            <a:r>
              <a:rPr lang="en-US" altLang="zh-CN" sz="2400" kern="10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不变</a:t>
            </a:r>
            <a:r>
              <a:rPr lang="en-US" altLang="zh-CN" sz="2400" kern="10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，下同</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；乙</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_____</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丙</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nvGraphicFramePr>
        <p:xfrm>
          <a:off x="5120134" y="777404"/>
          <a:ext cx="844550" cy="793750"/>
        </p:xfrm>
        <a:graphic>
          <a:graphicData uri="http://schemas.openxmlformats.org/presentationml/2006/ole">
            <mc:AlternateContent xmlns:mc="http://schemas.openxmlformats.org/markup-compatibility/2006">
              <mc:Choice xmlns:v="urn:schemas-microsoft-com:vml" Requires="v">
                <p:oleObj spid="_x0000_s136552" name="文档" r:id="rId1" imgW="847090" imgH="795655" progId="Word.Document.12">
                  <p:embed/>
                </p:oleObj>
              </mc:Choice>
              <mc:Fallback>
                <p:oleObj name="文档" r:id="rId1" imgW="847090" imgH="795655" progId="Word.Document.12">
                  <p:embed/>
                  <p:pic>
                    <p:nvPicPr>
                      <p:cNvPr id="0" name="图片 136551"/>
                      <p:cNvPicPr/>
                      <p:nvPr/>
                    </p:nvPicPr>
                    <p:blipFill>
                      <a:blip r:embed="rId2"/>
                      <a:stretch>
                        <a:fillRect/>
                      </a:stretch>
                    </p:blipFill>
                    <p:spPr>
                      <a:xfrm>
                        <a:off x="5120134" y="777404"/>
                        <a:ext cx="844550" cy="793750"/>
                      </a:xfrm>
                      <a:prstGeom prst="rect">
                        <a:avLst/>
                      </a:prstGeom>
                    </p:spPr>
                  </p:pic>
                </p:oleObj>
              </mc:Fallback>
            </mc:AlternateContent>
          </a:graphicData>
        </a:graphic>
      </p:graphicFrame>
      <p:sp>
        <p:nvSpPr>
          <p:cNvPr id="21" name="矩形 20"/>
          <p:cNvSpPr/>
          <p:nvPr/>
        </p:nvSpPr>
        <p:spPr>
          <a:xfrm>
            <a:off x="4177184" y="145938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向右</a:t>
            </a:r>
            <a:endParaRPr lang="zh-CN" altLang="en-US" dirty="0"/>
          </a:p>
        </p:txBody>
      </p:sp>
      <p:sp>
        <p:nvSpPr>
          <p:cNvPr id="23" name="矩形 22"/>
          <p:cNvSpPr/>
          <p:nvPr/>
        </p:nvSpPr>
        <p:spPr>
          <a:xfrm>
            <a:off x="479376" y="2022748"/>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不移动</a:t>
            </a:r>
            <a:endParaRPr lang="zh-CN" altLang="en-US" dirty="0"/>
          </a:p>
        </p:txBody>
      </p:sp>
      <p:sp>
        <p:nvSpPr>
          <p:cNvPr id="26" name="矩形 25"/>
          <p:cNvSpPr/>
          <p:nvPr/>
        </p:nvSpPr>
        <p:spPr>
          <a:xfrm>
            <a:off x="2266876" y="2022748"/>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不移动</a:t>
            </a:r>
            <a:endParaRPr lang="zh-CN" altLang="en-US" dirty="0"/>
          </a:p>
        </p:txBody>
      </p:sp>
      <p:sp>
        <p:nvSpPr>
          <p:cNvPr id="25" name="矩形 24"/>
          <p:cNvSpPr/>
          <p:nvPr/>
        </p:nvSpPr>
        <p:spPr>
          <a:xfrm>
            <a:off x="6816080" y="3056260"/>
            <a:ext cx="4596130" cy="461665"/>
          </a:xfrm>
          <a:prstGeom prst="rect">
            <a:avLst/>
          </a:prstGeom>
        </p:spPr>
        <p:txBody>
          <a:bodyPr wrap="none">
            <a:spAutoFit/>
          </a:bodyPr>
          <a:lstStyle/>
          <a:p>
            <a:r>
              <a:rPr lang="en-US" altLang="zh-CN" sz="2400" i="1" kern="100" dirty="0">
                <a:solidFill>
                  <a:srgbClr val="C00000"/>
                </a:solidFill>
                <a:latin typeface="Times New Roman" panose="02020603050405020304" pitchFamily="18" charset="0"/>
                <a:ea typeface="微软雅黑" panose="020B0503020204020204" charset="-122"/>
              </a:rPr>
              <a:t>p</a:t>
            </a:r>
            <a:r>
              <a:rPr lang="zh-CN" altLang="zh-CN" sz="2400" kern="100" baseline="-250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甲</a:t>
            </a:r>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charset="-122"/>
              </a:rPr>
              <a:t>p</a:t>
            </a:r>
            <a:r>
              <a:rPr lang="zh-CN" altLang="zh-CN" sz="2400" kern="100" baseline="-250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甲</a:t>
            </a:r>
            <a:r>
              <a:rPr lang="en-US" altLang="zh-CN" sz="2400" kern="100" dirty="0">
                <a:solidFill>
                  <a:srgbClr val="C00000"/>
                </a:solidFill>
                <a:latin typeface="宋体" panose="02010600030101010101" pitchFamily="2" charset="-122"/>
                <a:ea typeface="微软雅黑" panose="020B050302020402020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charset="-122"/>
              </a:rPr>
              <a:t>2</a:t>
            </a:r>
            <a:r>
              <a:rPr lang="en-US" altLang="zh-CN" sz="2400" i="1" kern="100" dirty="0">
                <a:solidFill>
                  <a:srgbClr val="C00000"/>
                </a:solidFill>
                <a:latin typeface="Times New Roman" panose="02020603050405020304" pitchFamily="18" charset="0"/>
                <a:ea typeface="微软雅黑" panose="020B0503020204020204" charset="-122"/>
              </a:rPr>
              <a:t>p</a:t>
            </a:r>
            <a:r>
              <a:rPr lang="zh-CN" altLang="zh-CN" sz="2400" kern="100" baseline="-250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甲</a:t>
            </a:r>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kern="100" dirty="0" smtClean="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i="1" kern="100" dirty="0" smtClean="0">
                <a:solidFill>
                  <a:srgbClr val="C00000"/>
                </a:solidFill>
                <a:latin typeface="Times New Roman" panose="02020603050405020304" pitchFamily="18" charset="0"/>
                <a:ea typeface="微软雅黑" panose="020B0503020204020204" charset="-122"/>
              </a:rPr>
              <a:t>p</a:t>
            </a:r>
            <a:r>
              <a:rPr lang="zh-CN" altLang="zh-CN" sz="2400" kern="100" baseline="-250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乙</a:t>
            </a:r>
            <a:r>
              <a:rPr lang="en-US" altLang="zh-CN" sz="2400" kern="100" dirty="0">
                <a:solidFill>
                  <a:srgbClr val="C00000"/>
                </a:solidFill>
                <a:latin typeface="宋体" panose="02010600030101010101" pitchFamily="2" charset="-122"/>
                <a:ea typeface="微软雅黑" panose="020B050302020402020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charset="-122"/>
              </a:rPr>
              <a:t>2</a:t>
            </a:r>
            <a:r>
              <a:rPr lang="en-US" altLang="zh-CN" sz="2400" i="1" kern="100" dirty="0">
                <a:solidFill>
                  <a:srgbClr val="C00000"/>
                </a:solidFill>
                <a:latin typeface="Times New Roman" panose="02020603050405020304" pitchFamily="18" charset="0"/>
                <a:ea typeface="微软雅黑" panose="020B0503020204020204" charset="-122"/>
              </a:rPr>
              <a:t>p</a:t>
            </a:r>
            <a:r>
              <a:rPr lang="zh-CN" altLang="zh-CN" sz="2400" kern="100" baseline="-250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乙</a:t>
            </a:r>
            <a:endParaRPr lang="zh-CN" altLang="en-US" dirty="0"/>
          </a:p>
        </p:txBody>
      </p:sp>
      <p:sp>
        <p:nvSpPr>
          <p:cNvPr id="29" name="矩形 28"/>
          <p:cNvSpPr/>
          <p:nvPr/>
        </p:nvSpPr>
        <p:spPr>
          <a:xfrm>
            <a:off x="795377" y="3611116"/>
            <a:ext cx="1672253" cy="461665"/>
          </a:xfrm>
          <a:prstGeom prst="rect">
            <a:avLst/>
          </a:prstGeom>
        </p:spPr>
        <p:txBody>
          <a:bodyPr wrap="none">
            <a:spAutoFit/>
          </a:bodyPr>
          <a:lstStyle/>
          <a:p>
            <a:r>
              <a:rPr lang="en-US" altLang="zh-CN" sz="2400" i="1" kern="100" dirty="0">
                <a:solidFill>
                  <a:srgbClr val="C00000"/>
                </a:solidFill>
                <a:latin typeface="Times New Roman" panose="02020603050405020304" pitchFamily="18" charset="0"/>
                <a:ea typeface="微软雅黑" panose="020B0503020204020204" charset="-122"/>
              </a:rPr>
              <a:t>p</a:t>
            </a:r>
            <a:r>
              <a:rPr lang="zh-CN" altLang="zh-CN" sz="2400" kern="100" baseline="-250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丙</a:t>
            </a:r>
            <a:r>
              <a:rPr lang="en-US" altLang="zh-CN" sz="2400" kern="100" dirty="0">
                <a:solidFill>
                  <a:srgbClr val="C00000"/>
                </a:solidFill>
                <a:latin typeface="宋体" panose="02010600030101010101" pitchFamily="2" charset="-122"/>
                <a:ea typeface="微软雅黑" panose="020B050302020402020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charset="-122"/>
              </a:rPr>
              <a:t>2</a:t>
            </a:r>
            <a:r>
              <a:rPr lang="en-US" altLang="zh-CN" sz="2400" i="1" kern="100" dirty="0">
                <a:solidFill>
                  <a:srgbClr val="C00000"/>
                </a:solidFill>
                <a:latin typeface="Times New Roman" panose="02020603050405020304" pitchFamily="18" charset="0"/>
                <a:ea typeface="微软雅黑" panose="020B0503020204020204" charset="-122"/>
              </a:rPr>
              <a:t>p</a:t>
            </a:r>
            <a:r>
              <a:rPr lang="zh-CN" altLang="zh-CN" sz="2400" kern="100" baseline="-250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丙</a:t>
            </a:r>
            <a:endParaRPr lang="zh-CN" altLang="en-US" dirty="0"/>
          </a:p>
        </p:txBody>
      </p:sp>
      <p:sp>
        <p:nvSpPr>
          <p:cNvPr id="31" name="矩形 30"/>
          <p:cNvSpPr/>
          <p:nvPr/>
        </p:nvSpPr>
        <p:spPr>
          <a:xfrm>
            <a:off x="6528048" y="4208643"/>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增大</a:t>
            </a:r>
            <a:endParaRPr lang="zh-CN" altLang="en-US" dirty="0"/>
          </a:p>
        </p:txBody>
      </p:sp>
      <p:sp>
        <p:nvSpPr>
          <p:cNvPr id="34" name="矩形 33"/>
          <p:cNvSpPr/>
          <p:nvPr/>
        </p:nvSpPr>
        <p:spPr>
          <a:xfrm>
            <a:off x="1726595" y="4775919"/>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不变</a:t>
            </a:r>
            <a:endParaRPr lang="zh-CN" altLang="en-US" dirty="0"/>
          </a:p>
        </p:txBody>
      </p:sp>
      <p:sp>
        <p:nvSpPr>
          <p:cNvPr id="35" name="矩形 34"/>
          <p:cNvSpPr/>
          <p:nvPr/>
        </p:nvSpPr>
        <p:spPr>
          <a:xfrm>
            <a:off x="3135541" y="4775919"/>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不变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linds(horizont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blinds(horizontal)">
                                      <p:cBhvr>
                                        <p:cTn id="26" dur="500"/>
                                        <p:tgtEl>
                                          <p:spTgt spid="3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blinds(horizontal)">
                                      <p:cBhvr>
                                        <p:cTn id="29" dur="500"/>
                                        <p:tgtEl>
                                          <p:spTgt spid="3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horizontal)">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6" grpId="0"/>
      <p:bldP spid="25" grpId="0"/>
      <p:bldP spid="29" grpId="0"/>
      <p:bldP spid="31"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369300" y="836712"/>
            <a:ext cx="11453400" cy="3462486"/>
          </a:xfrm>
          <a:prstGeom prst="rect">
            <a:avLst/>
          </a:prstGeom>
        </p:spPr>
        <p:txBody>
          <a:bodyPr>
            <a:spAutoFit/>
          </a:bodyPr>
          <a:lstStyle/>
          <a:p>
            <a:pPr algn="just">
              <a:lnSpc>
                <a:spcPct val="150000"/>
              </a:lnSpc>
              <a:spcAft>
                <a:spcPts val="0"/>
              </a:spcAft>
            </a:pPr>
            <a:r>
              <a:rPr lang="zh-CN" altLang="zh-CN" sz="2600" b="1" kern="100" dirty="0">
                <a:solidFill>
                  <a:srgbClr val="BC5D22"/>
                </a:solidFill>
                <a:latin typeface="+mn-ea"/>
                <a:cs typeface="Times New Roman" panose="02020603050405020304" pitchFamily="18" charset="0"/>
              </a:rPr>
              <a:t>二、惰性</a:t>
            </a:r>
            <a:r>
              <a:rPr lang="en-US" altLang="zh-CN" sz="2600" b="1" kern="100" dirty="0">
                <a:solidFill>
                  <a:srgbClr val="BC5D22"/>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dirty="0">
                <a:solidFill>
                  <a:srgbClr val="BC5D22"/>
                </a:solidFill>
                <a:latin typeface="+mn-ea"/>
                <a:cs typeface="Times New Roman" panose="02020603050405020304" pitchFamily="18" charset="0"/>
              </a:rPr>
              <a:t>气体</a:t>
            </a:r>
            <a:r>
              <a:rPr lang="en-US" altLang="zh-CN" sz="2600" b="1" kern="100" dirty="0">
                <a:solidFill>
                  <a:srgbClr val="BC5D22"/>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dirty="0">
                <a:solidFill>
                  <a:srgbClr val="BC5D22"/>
                </a:solidFill>
                <a:latin typeface="+mn-ea"/>
                <a:cs typeface="Times New Roman" panose="02020603050405020304" pitchFamily="18" charset="0"/>
              </a:rPr>
              <a:t>对化学平衡移动的影响</a:t>
            </a:r>
            <a:endParaRPr lang="zh-CN" altLang="zh-CN" sz="2600" b="1" kern="100" dirty="0">
              <a:solidFill>
                <a:srgbClr val="BC5D22"/>
              </a:solidFill>
              <a:latin typeface="+mn-ea"/>
              <a:cs typeface="Times New Roman" panose="02020603050405020304" pitchFamily="18" charset="0"/>
            </a:endParaRPr>
          </a:p>
          <a:p>
            <a:pPr>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在密闭容器中，反应：</a:t>
            </a:r>
            <a:r>
              <a:rPr lang="en-US" altLang="zh-CN" sz="2400" i="1" kern="100" dirty="0" err="1">
                <a:latin typeface="Times New Roman" panose="02020603050405020304" pitchFamily="18" charset="0"/>
                <a:ea typeface="微软雅黑" panose="020B0503020204020204" charset="-122"/>
                <a:cs typeface="Courier New" panose="02070309020205020404" pitchFamily="49" charset="0"/>
              </a:rPr>
              <a:t>x</a:t>
            </a:r>
            <a:r>
              <a:rPr lang="en-US" altLang="zh-CN" sz="2400" kern="100" dirty="0" err="1">
                <a:latin typeface="Times New Roman" panose="02020603050405020304" pitchFamily="18" charset="0"/>
                <a:ea typeface="微软雅黑" panose="020B0503020204020204" charset="-122"/>
                <a:cs typeface="Courier New" panose="02070309020205020404" pitchFamily="49" charset="0"/>
              </a:rPr>
              <a:t>A</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charset="-122"/>
                <a:cs typeface="Courier New" panose="02070309020205020404" pitchFamily="49" charset="0"/>
              </a:rPr>
              <a:t>y</a:t>
            </a:r>
            <a:r>
              <a:rPr lang="en-US" altLang="zh-CN" sz="2400" kern="100" dirty="0" err="1">
                <a:latin typeface="Times New Roman" panose="02020603050405020304" pitchFamily="18" charset="0"/>
                <a:ea typeface="微软雅黑" panose="020B0503020204020204" charset="-122"/>
                <a:cs typeface="Courier New" panose="02070309020205020404" pitchFamily="49" charset="0"/>
              </a:rPr>
              <a:t>B</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(g</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  </a:t>
            </a:r>
            <a:r>
              <a:rPr lang="en-US" altLang="zh-CN" sz="2400"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sz="2400" i="1" kern="100" dirty="0" err="1" smtClean="0">
                <a:latin typeface="Times New Roman" panose="02020603050405020304" pitchFamily="18" charset="0"/>
                <a:ea typeface="微软雅黑" panose="020B0503020204020204" charset="-122"/>
                <a:cs typeface="Courier New" panose="02070309020205020404" pitchFamily="49" charset="0"/>
              </a:rPr>
              <a:t>z</a:t>
            </a:r>
            <a:r>
              <a:rPr lang="en-US" altLang="zh-CN" sz="2400" kern="100" dirty="0" err="1" smtClean="0">
                <a:latin typeface="Times New Roman" panose="02020603050405020304" pitchFamily="18" charset="0"/>
                <a:ea typeface="微软雅黑" panose="020B0503020204020204" charset="-122"/>
                <a:cs typeface="Courier New" panose="02070309020205020404" pitchFamily="49" charset="0"/>
              </a:rPr>
              <a:t>C</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，在一定条件下达到平衡状态，试回答下列问题：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若保持体积不变，通入氦气，则平衡</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移动。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若保持压强不变，通入氦气，平衡向正反应方向移动，则</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的关系为</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498837" y="1594892"/>
          <a:ext cx="1047750" cy="647700"/>
        </p:xfrm>
        <a:graphic>
          <a:graphicData uri="http://schemas.openxmlformats.org/presentationml/2006/ole">
            <mc:AlternateContent xmlns:mc="http://schemas.openxmlformats.org/markup-compatibility/2006">
              <mc:Choice xmlns:v="urn:schemas-microsoft-com:vml" Requires="v">
                <p:oleObj spid="_x0000_s223296" name="文档" r:id="rId1" imgW="1050290" imgH="648970" progId="Word.Document.12">
                  <p:embed/>
                </p:oleObj>
              </mc:Choice>
              <mc:Fallback>
                <p:oleObj name="文档" r:id="rId1" imgW="1050290" imgH="648970" progId="Word.Document.12">
                  <p:embed/>
                  <p:pic>
                    <p:nvPicPr>
                      <p:cNvPr id="0" name="图片 223295"/>
                      <p:cNvPicPr/>
                      <p:nvPr/>
                    </p:nvPicPr>
                    <p:blipFill>
                      <a:blip r:embed="rId2"/>
                      <a:stretch>
                        <a:fillRect/>
                      </a:stretch>
                    </p:blipFill>
                    <p:spPr>
                      <a:xfrm>
                        <a:off x="5498837" y="1594892"/>
                        <a:ext cx="1047750" cy="647700"/>
                      </a:xfrm>
                      <a:prstGeom prst="rect">
                        <a:avLst/>
                      </a:prstGeom>
                    </p:spPr>
                  </p:pic>
                </p:oleObj>
              </mc:Fallback>
            </mc:AlternateContent>
          </a:graphicData>
        </a:graphic>
      </p:graphicFrame>
      <p:sp>
        <p:nvSpPr>
          <p:cNvPr id="5" name="矩形 4"/>
          <p:cNvSpPr/>
          <p:nvPr/>
        </p:nvSpPr>
        <p:spPr>
          <a:xfrm>
            <a:off x="5747573" y="2638501"/>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不</a:t>
            </a:r>
            <a:endParaRPr lang="zh-CN" altLang="en-US" dirty="0">
              <a:solidFill>
                <a:srgbClr val="C00000"/>
              </a:solidFill>
            </a:endParaRPr>
          </a:p>
        </p:txBody>
      </p:sp>
      <p:sp>
        <p:nvSpPr>
          <p:cNvPr id="16" name="矩形 15"/>
          <p:cNvSpPr/>
          <p:nvPr/>
        </p:nvSpPr>
        <p:spPr>
          <a:xfrm>
            <a:off x="479376" y="3645024"/>
            <a:ext cx="1192955" cy="461665"/>
          </a:xfrm>
          <a:prstGeom prst="rect">
            <a:avLst/>
          </a:prstGeom>
        </p:spPr>
        <p:txBody>
          <a:bodyPr wrap="none">
            <a:spAutoFit/>
          </a:bodyPr>
          <a:lstStyle/>
          <a:p>
            <a:r>
              <a:rPr lang="en-US" altLang="zh-CN" sz="2400" i="1" kern="100" dirty="0">
                <a:solidFill>
                  <a:srgbClr val="C00000"/>
                </a:solidFill>
                <a:latin typeface="Times New Roman" panose="02020603050405020304" pitchFamily="18" charset="0"/>
                <a:ea typeface="微软雅黑" panose="020B0503020204020204" charset="-122"/>
              </a:rPr>
              <a:t>x</a:t>
            </a:r>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charset="-122"/>
              </a:rPr>
              <a:t>y</a:t>
            </a:r>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charset="-122"/>
              </a:rPr>
              <a:t>z</a:t>
            </a:r>
            <a:endParaRPr lang="zh-CN" altLang="en-US"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369300" y="836712"/>
            <a:ext cx="11453400" cy="5124480"/>
          </a:xfrm>
          <a:prstGeom prst="rect">
            <a:avLst/>
          </a:prstGeom>
        </p:spPr>
        <p:txBody>
          <a:bodyPr>
            <a:spAutoFit/>
          </a:bodyPr>
          <a:lstStyle/>
          <a:p>
            <a:pPr algn="just">
              <a:lnSpc>
                <a:spcPct val="150000"/>
              </a:lnSpc>
              <a:spcAft>
                <a:spcPts val="0"/>
              </a:spcAft>
            </a:pPr>
            <a:r>
              <a:rPr lang="zh-CN" altLang="zh-CN" sz="2600" b="1" kern="100" dirty="0">
                <a:solidFill>
                  <a:srgbClr val="BC5D22"/>
                </a:solidFill>
                <a:latin typeface="+mn-ea"/>
                <a:cs typeface="Times New Roman" panose="02020603050405020304" pitchFamily="18" charset="0"/>
              </a:rPr>
              <a:t>三、虚拟</a:t>
            </a:r>
            <a:r>
              <a:rPr lang="en-US" altLang="zh-CN" sz="2600" b="1" kern="100" dirty="0">
                <a:solidFill>
                  <a:srgbClr val="BC5D22"/>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dirty="0">
                <a:solidFill>
                  <a:srgbClr val="BC5D22"/>
                </a:solidFill>
                <a:latin typeface="+mn-ea"/>
                <a:cs typeface="Times New Roman" panose="02020603050405020304" pitchFamily="18" charset="0"/>
              </a:rPr>
              <a:t>中间态</a:t>
            </a:r>
            <a:r>
              <a:rPr lang="en-US" altLang="zh-CN" sz="2600" b="1" kern="100" dirty="0">
                <a:solidFill>
                  <a:srgbClr val="BC5D22"/>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dirty="0">
                <a:solidFill>
                  <a:srgbClr val="BC5D22"/>
                </a:solidFill>
                <a:latin typeface="+mn-ea"/>
                <a:cs typeface="Times New Roman" panose="02020603050405020304" pitchFamily="18" charset="0"/>
              </a:rPr>
              <a:t>法判断平衡移动的结果</a:t>
            </a:r>
            <a:endParaRPr lang="zh-CN" altLang="zh-CN" sz="2600" b="1" kern="100" dirty="0">
              <a:solidFill>
                <a:srgbClr val="BC5D22"/>
              </a:solidFill>
              <a:latin typeface="+mn-ea"/>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对于以下三个反应，从反应开始进行到达到平衡后，保持温度、体积不变，按要求回答下列问题。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(1)PCl</a:t>
            </a:r>
            <a:r>
              <a:rPr lang="en-US" altLang="zh-CN" sz="2400" kern="100" baseline="-25000" dirty="0">
                <a:latin typeface="Times New Roman" panose="02020603050405020304" pitchFamily="18" charset="0"/>
                <a:ea typeface="微软雅黑" panose="020B0503020204020204" charset="-122"/>
                <a:cs typeface="Courier New" panose="02070309020205020404" pitchFamily="49" charset="0"/>
              </a:rPr>
              <a:t>5</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(g</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a:t>
            </a:r>
            <a:r>
              <a:rPr lang="en-US" altLang="zh-CN" sz="2400"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PCl</a:t>
            </a:r>
            <a:r>
              <a:rPr lang="en-US" altLang="zh-CN" sz="2400" kern="100" baseline="-25000" dirty="0" smtClean="0">
                <a:latin typeface="Times New Roman" panose="02020603050405020304" pitchFamily="18" charset="0"/>
                <a:ea typeface="微软雅黑" panose="020B050302020402020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Cl</a:t>
            </a:r>
            <a:r>
              <a:rPr lang="en-US" altLang="zh-CN" sz="2400"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(g)</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再充入</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PCl</a:t>
            </a:r>
            <a:r>
              <a:rPr lang="en-US" altLang="zh-CN" sz="2400" kern="100" baseline="-25000" dirty="0">
                <a:latin typeface="Times New Roman" panose="02020603050405020304" pitchFamily="18" charset="0"/>
                <a:ea typeface="微软雅黑" panose="020B0503020204020204" charset="-122"/>
                <a:cs typeface="Courier New" panose="02070309020205020404" pitchFamily="49" charset="0"/>
              </a:rPr>
              <a:t>5</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，平衡向</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方向移动，达到平衡后，</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PCl</a:t>
            </a:r>
            <a:r>
              <a:rPr lang="en-US" altLang="zh-CN" sz="2400" kern="100" baseline="-25000" dirty="0">
                <a:latin typeface="Times New Roman" panose="02020603050405020304" pitchFamily="18" charset="0"/>
                <a:ea typeface="微软雅黑" panose="020B0503020204020204" charset="-122"/>
                <a:cs typeface="Courier New" panose="02070309020205020404" pitchFamily="49" charset="0"/>
              </a:rPr>
              <a:t>5</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的转化率</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_____</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PCl</a:t>
            </a:r>
            <a:r>
              <a:rPr lang="en-US" altLang="zh-CN" sz="2400" kern="100" baseline="-25000" dirty="0">
                <a:latin typeface="Times New Roman" panose="02020603050405020304" pitchFamily="18" charset="0"/>
                <a:ea typeface="微软雅黑" panose="020B0503020204020204" charset="-122"/>
                <a:cs typeface="Courier New" panose="02070309020205020404" pitchFamily="49" charset="0"/>
              </a:rPr>
              <a:t>5</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的百分含量</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______</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(2)2HI(g</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a:t>
            </a:r>
            <a:r>
              <a:rPr lang="en-US" altLang="zh-CN" sz="2400"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I</a:t>
            </a:r>
            <a:r>
              <a:rPr lang="en-US" altLang="zh-CN" sz="2400" kern="100" baseline="-25000" dirty="0" smtClean="0">
                <a:latin typeface="Times New Roman" panose="02020603050405020304" pitchFamily="18" charset="0"/>
                <a:ea typeface="微软雅黑" panose="020B050302020402020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(g)</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再充入</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HI(g)</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，平衡向</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_______</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方向</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移动，达到平衡后，</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HI</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的分解率</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HI</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的百分含量</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_____</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1775520" y="2689301"/>
          <a:ext cx="1047750" cy="647700"/>
        </p:xfrm>
        <a:graphic>
          <a:graphicData uri="http://schemas.openxmlformats.org/presentationml/2006/ole">
            <mc:AlternateContent xmlns:mc="http://schemas.openxmlformats.org/markup-compatibility/2006">
              <mc:Choice xmlns:v="urn:schemas-microsoft-com:vml" Requires="v">
                <p:oleObj spid="_x0000_s224380" name="文档" r:id="rId1" imgW="1050290" imgH="648970" progId="Word.Document.12">
                  <p:embed/>
                </p:oleObj>
              </mc:Choice>
              <mc:Fallback>
                <p:oleObj name="文档" r:id="rId1" imgW="1050290" imgH="648970" progId="Word.Document.12">
                  <p:embed/>
                  <p:pic>
                    <p:nvPicPr>
                      <p:cNvPr id="0" name="图片 224379"/>
                      <p:cNvPicPr/>
                      <p:nvPr/>
                    </p:nvPicPr>
                    <p:blipFill>
                      <a:blip r:embed="rId2"/>
                      <a:stretch>
                        <a:fillRect/>
                      </a:stretch>
                    </p:blipFill>
                    <p:spPr>
                      <a:xfrm>
                        <a:off x="1775520" y="2689301"/>
                        <a:ext cx="1047750" cy="647700"/>
                      </a:xfrm>
                      <a:prstGeom prst="rect">
                        <a:avLst/>
                      </a:prstGeom>
                    </p:spPr>
                  </p:pic>
                </p:oleObj>
              </mc:Fallback>
            </mc:AlternateContent>
          </a:graphicData>
        </a:graphic>
      </p:graphicFrame>
      <p:sp>
        <p:nvSpPr>
          <p:cNvPr id="5" name="矩形 4"/>
          <p:cNvSpPr/>
          <p:nvPr/>
        </p:nvSpPr>
        <p:spPr>
          <a:xfrm>
            <a:off x="3658101" y="3170659"/>
            <a:ext cx="1107996"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charset="-122"/>
                <a:cs typeface="Times New Roman" panose="02020603050405020304" pitchFamily="18" charset="0"/>
              </a:rPr>
              <a:t>正反应</a:t>
            </a:r>
            <a:endParaRPr lang="zh-CN" altLang="en-US" dirty="0">
              <a:solidFill>
                <a:srgbClr val="C00000"/>
              </a:solidFill>
            </a:endParaRPr>
          </a:p>
        </p:txBody>
      </p:sp>
      <p:sp>
        <p:nvSpPr>
          <p:cNvPr id="16" name="矩形 15"/>
          <p:cNvSpPr/>
          <p:nvPr/>
        </p:nvSpPr>
        <p:spPr>
          <a:xfrm>
            <a:off x="10643423" y="3170659"/>
            <a:ext cx="800219"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charset="-122"/>
                <a:cs typeface="Times New Roman" panose="02020603050405020304" pitchFamily="18" charset="0"/>
              </a:rPr>
              <a:t>减小</a:t>
            </a:r>
            <a:endParaRPr lang="zh-CN" altLang="en-US" sz="2400" dirty="0">
              <a:solidFill>
                <a:srgbClr val="C00000"/>
              </a:solidFill>
            </a:endParaRPr>
          </a:p>
        </p:txBody>
      </p:sp>
      <p:sp>
        <p:nvSpPr>
          <p:cNvPr id="6" name="矩形 5"/>
          <p:cNvSpPr/>
          <p:nvPr/>
        </p:nvSpPr>
        <p:spPr>
          <a:xfrm>
            <a:off x="2927648" y="3730848"/>
            <a:ext cx="800219"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charset="-122"/>
                <a:cs typeface="Times New Roman" panose="02020603050405020304" pitchFamily="18" charset="0"/>
              </a:rPr>
              <a:t>增大</a:t>
            </a:r>
            <a:endParaRPr lang="zh-CN" altLang="en-US" sz="2400" dirty="0">
              <a:solidFill>
                <a:srgbClr val="C00000"/>
              </a:solidFill>
            </a:endParaRPr>
          </a:p>
        </p:txBody>
      </p:sp>
      <p:graphicFrame>
        <p:nvGraphicFramePr>
          <p:cNvPr id="7" name="对象 6"/>
          <p:cNvGraphicFramePr>
            <a:graphicFrameLocks noChangeAspect="1"/>
          </p:cNvGraphicFramePr>
          <p:nvPr/>
        </p:nvGraphicFramePr>
        <p:xfrm>
          <a:off x="1663874" y="4356968"/>
          <a:ext cx="1047750" cy="647700"/>
        </p:xfrm>
        <a:graphic>
          <a:graphicData uri="http://schemas.openxmlformats.org/presentationml/2006/ole">
            <mc:AlternateContent xmlns:mc="http://schemas.openxmlformats.org/markup-compatibility/2006">
              <mc:Choice xmlns:v="urn:schemas-microsoft-com:vml" Requires="v">
                <p:oleObj spid="_x0000_s224381" name="文档" r:id="rId3" imgW="1050290" imgH="648970" progId="Word.Document.12">
                  <p:embed/>
                </p:oleObj>
              </mc:Choice>
              <mc:Fallback>
                <p:oleObj name="文档" r:id="rId3" imgW="1050290" imgH="648970" progId="Word.Document.12">
                  <p:embed/>
                  <p:pic>
                    <p:nvPicPr>
                      <p:cNvPr id="0" name="图片 224380"/>
                      <p:cNvPicPr/>
                      <p:nvPr/>
                    </p:nvPicPr>
                    <p:blipFill>
                      <a:blip r:embed="rId2"/>
                      <a:stretch>
                        <a:fillRect/>
                      </a:stretch>
                    </p:blipFill>
                    <p:spPr>
                      <a:xfrm>
                        <a:off x="1663874" y="4356968"/>
                        <a:ext cx="1047750" cy="647700"/>
                      </a:xfrm>
                      <a:prstGeom prst="rect">
                        <a:avLst/>
                      </a:prstGeom>
                    </p:spPr>
                  </p:pic>
                </p:oleObj>
              </mc:Fallback>
            </mc:AlternateContent>
          </a:graphicData>
        </a:graphic>
      </p:graphicFrame>
      <p:sp>
        <p:nvSpPr>
          <p:cNvPr id="8" name="矩形 7"/>
          <p:cNvSpPr/>
          <p:nvPr/>
        </p:nvSpPr>
        <p:spPr>
          <a:xfrm>
            <a:off x="3268638" y="4797152"/>
            <a:ext cx="1107996"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charset="-122"/>
                <a:cs typeface="Times New Roman" panose="02020603050405020304" pitchFamily="18" charset="0"/>
              </a:rPr>
              <a:t>正反应</a:t>
            </a:r>
            <a:endParaRPr lang="zh-CN" altLang="en-US" dirty="0">
              <a:solidFill>
                <a:srgbClr val="C00000"/>
              </a:solidFill>
            </a:endParaRPr>
          </a:p>
        </p:txBody>
      </p:sp>
      <p:sp>
        <p:nvSpPr>
          <p:cNvPr id="9" name="矩形 8"/>
          <p:cNvSpPr/>
          <p:nvPr/>
        </p:nvSpPr>
        <p:spPr>
          <a:xfrm>
            <a:off x="9328229" y="480204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不变</a:t>
            </a:r>
            <a:endParaRPr lang="zh-CN" altLang="en-US" sz="2400" dirty="0">
              <a:solidFill>
                <a:srgbClr val="C00000"/>
              </a:solidFill>
            </a:endParaRPr>
          </a:p>
        </p:txBody>
      </p:sp>
      <p:sp>
        <p:nvSpPr>
          <p:cNvPr id="10" name="矩形 9"/>
          <p:cNvSpPr/>
          <p:nvPr/>
        </p:nvSpPr>
        <p:spPr>
          <a:xfrm>
            <a:off x="1055440" y="5347816"/>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不变</a:t>
            </a:r>
            <a:endParaRPr lang="zh-CN" altLang="en-US" sz="2400"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6"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369300" y="836712"/>
            <a:ext cx="11453400" cy="3970318"/>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(3)2NO</a:t>
            </a:r>
            <a:r>
              <a:rPr lang="en-US" altLang="zh-CN" sz="2400"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(g</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a:t>
            </a:r>
            <a:r>
              <a:rPr lang="en-US" altLang="zh-CN" sz="2400"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N</a:t>
            </a:r>
            <a:r>
              <a:rPr lang="en-US" altLang="zh-CN" sz="2400" kern="100" baseline="-25000" dirty="0" smtClean="0">
                <a:latin typeface="Times New Roman" panose="02020603050405020304" pitchFamily="18" charset="0"/>
                <a:ea typeface="微软雅黑" panose="020B050302020402020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O</a:t>
            </a:r>
            <a:r>
              <a:rPr lang="en-US" altLang="zh-CN" sz="2400" kern="100" baseline="-25000" dirty="0" smtClean="0">
                <a:latin typeface="Times New Roman" panose="02020603050405020304" pitchFamily="18" charset="0"/>
                <a:ea typeface="微软雅黑" panose="020B0503020204020204" charset="-122"/>
                <a:cs typeface="Courier New" panose="02070309020205020404" pitchFamily="49" charset="0"/>
              </a:rPr>
              <a:t>4</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再充入</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NO</a:t>
            </a:r>
            <a:r>
              <a:rPr lang="en-US" altLang="zh-CN" sz="2400"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，平衡向</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方向移动，达到平衡后，</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NO</a:t>
            </a:r>
            <a:r>
              <a:rPr lang="en-US" altLang="zh-CN" sz="2400"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的转化率</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NO</a:t>
            </a:r>
            <a:r>
              <a:rPr lang="en-US" altLang="zh-CN" sz="2400"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的百分含量</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_____</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4)</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m</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A(g)</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charset="-122"/>
                <a:cs typeface="Courier New" panose="02070309020205020404" pitchFamily="49" charset="0"/>
              </a:rPr>
              <a:t>n</a:t>
            </a:r>
            <a:r>
              <a:rPr lang="en-US" altLang="zh-CN" sz="2400" kern="100" dirty="0" err="1">
                <a:latin typeface="Times New Roman" panose="02020603050405020304" pitchFamily="18" charset="0"/>
                <a:ea typeface="微软雅黑" panose="020B0503020204020204" charset="-122"/>
                <a:cs typeface="Courier New" panose="02070309020205020404" pitchFamily="49" charset="0"/>
              </a:rPr>
              <a:t>B</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(g</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a:t>
            </a:r>
            <a:r>
              <a:rPr lang="en-US" altLang="zh-CN" sz="2400"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sz="2400" i="1" kern="100" dirty="0" err="1" smtClean="0">
                <a:latin typeface="Times New Roman" panose="02020603050405020304" pitchFamily="18" charset="0"/>
                <a:ea typeface="微软雅黑" panose="020B0503020204020204" charset="-122"/>
                <a:cs typeface="Courier New" panose="02070309020205020404" pitchFamily="49" charset="0"/>
              </a:rPr>
              <a:t>p</a:t>
            </a:r>
            <a:r>
              <a:rPr lang="en-US" altLang="zh-CN" sz="2400" kern="100" dirty="0" err="1" smtClean="0">
                <a:latin typeface="Times New Roman" panose="02020603050405020304" pitchFamily="18" charset="0"/>
                <a:ea typeface="微软雅黑" panose="020B0503020204020204" charset="-122"/>
                <a:cs typeface="Courier New" panose="02070309020205020404" pitchFamily="49" charset="0"/>
              </a:rPr>
              <a:t>C</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同等倍数的加入</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A(g)</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B(g)</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，平衡</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移动，达到平衡后，</a:t>
            </a:r>
            <a:r>
              <a:rPr lang="en-US" altLang="zh-CN" sz="2400" kern="100" dirty="0">
                <a:latin typeface="宋体" panose="02010600030101010101" pitchFamily="2" charset="-122"/>
                <a:ea typeface="微软雅黑" panose="020B0503020204020204" charset="-122"/>
                <a:cs typeface="Times New Roman" panose="02020603050405020304" pitchFamily="18" charset="0"/>
              </a:rPr>
              <a:t>①</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n</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&gt;</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p</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的转化率都</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_____</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体积分数都</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_____</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charset="-122"/>
                <a:cs typeface="Times New Roman" panose="02020603050405020304" pitchFamily="18" charset="0"/>
              </a:rPr>
              <a:t>②</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p</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的转化率、体积分数</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都</a:t>
            </a:r>
            <a:r>
              <a:rPr lang="en-US" altLang="zh-CN" sz="2400" kern="100" dirty="0" smtClean="0">
                <a:latin typeface="Times New Roman" panose="02020603050405020304" pitchFamily="18" charset="0"/>
                <a:ea typeface="微软雅黑" panose="020B0503020204020204" charset="-122"/>
                <a:cs typeface="Times New Roman" panose="02020603050405020304" pitchFamily="18" charset="0"/>
              </a:rPr>
              <a:t>_____</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charset="-122"/>
                <a:cs typeface="Times New Roman" panose="02020603050405020304" pitchFamily="18" charset="0"/>
              </a:rPr>
              <a:t>③</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n</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&lt;</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p</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的转化率都</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，体积分数都</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______</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1944936" y="993428"/>
          <a:ext cx="1047750" cy="647700"/>
        </p:xfrm>
        <a:graphic>
          <a:graphicData uri="http://schemas.openxmlformats.org/presentationml/2006/ole">
            <mc:AlternateContent xmlns:mc="http://schemas.openxmlformats.org/markup-compatibility/2006">
              <mc:Choice xmlns:v="urn:schemas-microsoft-com:vml" Requires="v">
                <p:oleObj spid="_x0000_s225400" name="文档" r:id="rId1" imgW="1050290" imgH="648970" progId="Word.Document.12">
                  <p:embed/>
                </p:oleObj>
              </mc:Choice>
              <mc:Fallback>
                <p:oleObj name="文档" r:id="rId1" imgW="1050290" imgH="648970" progId="Word.Document.12">
                  <p:embed/>
                  <p:pic>
                    <p:nvPicPr>
                      <p:cNvPr id="0" name="图片 225399"/>
                      <p:cNvPicPr/>
                      <p:nvPr/>
                    </p:nvPicPr>
                    <p:blipFill>
                      <a:blip r:embed="rId2"/>
                      <a:stretch>
                        <a:fillRect/>
                      </a:stretch>
                    </p:blipFill>
                    <p:spPr>
                      <a:xfrm>
                        <a:off x="1944936" y="993428"/>
                        <a:ext cx="1047750" cy="647700"/>
                      </a:xfrm>
                      <a:prstGeom prst="rect">
                        <a:avLst/>
                      </a:prstGeom>
                    </p:spPr>
                  </p:pic>
                </p:oleObj>
              </mc:Fallback>
            </mc:AlternateContent>
          </a:graphicData>
        </a:graphic>
      </p:graphicFrame>
      <p:sp>
        <p:nvSpPr>
          <p:cNvPr id="5" name="矩形 4"/>
          <p:cNvSpPr/>
          <p:nvPr/>
        </p:nvSpPr>
        <p:spPr>
          <a:xfrm>
            <a:off x="3553542" y="1469603"/>
            <a:ext cx="1107996"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charset="-122"/>
                <a:cs typeface="Times New Roman" panose="02020603050405020304" pitchFamily="18" charset="0"/>
              </a:rPr>
              <a:t>正反应</a:t>
            </a:r>
            <a:endParaRPr lang="zh-CN" altLang="en-US" dirty="0">
              <a:solidFill>
                <a:srgbClr val="C00000"/>
              </a:solidFill>
            </a:endParaRPr>
          </a:p>
        </p:txBody>
      </p:sp>
      <p:sp>
        <p:nvSpPr>
          <p:cNvPr id="16" name="矩形 15"/>
          <p:cNvSpPr/>
          <p:nvPr/>
        </p:nvSpPr>
        <p:spPr>
          <a:xfrm>
            <a:off x="2847509" y="2005831"/>
            <a:ext cx="800219"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charset="-122"/>
                <a:cs typeface="Times New Roman" panose="02020603050405020304" pitchFamily="18" charset="0"/>
              </a:rPr>
              <a:t>减小</a:t>
            </a:r>
            <a:endParaRPr lang="zh-CN" altLang="en-US" sz="2400" dirty="0">
              <a:solidFill>
                <a:srgbClr val="C00000"/>
              </a:solidFill>
            </a:endParaRPr>
          </a:p>
        </p:txBody>
      </p:sp>
      <p:sp>
        <p:nvSpPr>
          <p:cNvPr id="6" name="矩形 5"/>
          <p:cNvSpPr/>
          <p:nvPr/>
        </p:nvSpPr>
        <p:spPr>
          <a:xfrm>
            <a:off x="10552365" y="1469603"/>
            <a:ext cx="800219"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charset="-122"/>
                <a:cs typeface="Times New Roman" panose="02020603050405020304" pitchFamily="18" charset="0"/>
              </a:rPr>
              <a:t>增大</a:t>
            </a:r>
            <a:endParaRPr lang="zh-CN" altLang="en-US" sz="2400" dirty="0">
              <a:solidFill>
                <a:srgbClr val="C00000"/>
              </a:solidFill>
            </a:endParaRPr>
          </a:p>
        </p:txBody>
      </p:sp>
      <p:graphicFrame>
        <p:nvGraphicFramePr>
          <p:cNvPr id="7" name="对象 6"/>
          <p:cNvGraphicFramePr>
            <a:graphicFrameLocks noChangeAspect="1"/>
          </p:cNvGraphicFramePr>
          <p:nvPr/>
        </p:nvGraphicFramePr>
        <p:xfrm>
          <a:off x="2723743" y="2660774"/>
          <a:ext cx="1047750" cy="647700"/>
        </p:xfrm>
        <a:graphic>
          <a:graphicData uri="http://schemas.openxmlformats.org/presentationml/2006/ole">
            <mc:AlternateContent xmlns:mc="http://schemas.openxmlformats.org/markup-compatibility/2006">
              <mc:Choice xmlns:v="urn:schemas-microsoft-com:vml" Requires="v">
                <p:oleObj spid="_x0000_s225401" name="文档" r:id="rId3" imgW="1050290" imgH="648970" progId="Word.Document.12">
                  <p:embed/>
                </p:oleObj>
              </mc:Choice>
              <mc:Fallback>
                <p:oleObj name="文档" r:id="rId3" imgW="1050290" imgH="648970" progId="Word.Document.12">
                  <p:embed/>
                  <p:pic>
                    <p:nvPicPr>
                      <p:cNvPr id="0" name="图片 225400"/>
                      <p:cNvPicPr/>
                      <p:nvPr/>
                    </p:nvPicPr>
                    <p:blipFill>
                      <a:blip r:embed="rId2"/>
                      <a:stretch>
                        <a:fillRect/>
                      </a:stretch>
                    </p:blipFill>
                    <p:spPr>
                      <a:xfrm>
                        <a:off x="2723743" y="2660774"/>
                        <a:ext cx="1047750" cy="647700"/>
                      </a:xfrm>
                      <a:prstGeom prst="rect">
                        <a:avLst/>
                      </a:prstGeom>
                    </p:spPr>
                  </p:pic>
                </p:oleObj>
              </mc:Fallback>
            </mc:AlternateContent>
          </a:graphicData>
        </a:graphic>
      </p:graphicFrame>
      <p:sp>
        <p:nvSpPr>
          <p:cNvPr id="8" name="矩形 7"/>
          <p:cNvSpPr/>
          <p:nvPr/>
        </p:nvSpPr>
        <p:spPr>
          <a:xfrm>
            <a:off x="5079757" y="3098869"/>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正向</a:t>
            </a:r>
            <a:endParaRPr lang="zh-CN" altLang="en-US" dirty="0">
              <a:solidFill>
                <a:srgbClr val="C00000"/>
              </a:solidFill>
            </a:endParaRPr>
          </a:p>
        </p:txBody>
      </p:sp>
      <p:sp>
        <p:nvSpPr>
          <p:cNvPr id="9" name="矩形 8"/>
          <p:cNvSpPr/>
          <p:nvPr/>
        </p:nvSpPr>
        <p:spPr>
          <a:xfrm>
            <a:off x="1402780" y="3666207"/>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增大</a:t>
            </a:r>
            <a:endParaRPr lang="zh-CN" altLang="en-US" sz="2400" dirty="0">
              <a:solidFill>
                <a:srgbClr val="C00000"/>
              </a:solidFill>
            </a:endParaRPr>
          </a:p>
        </p:txBody>
      </p:sp>
      <p:sp>
        <p:nvSpPr>
          <p:cNvPr id="10" name="矩形 9"/>
          <p:cNvSpPr/>
          <p:nvPr/>
        </p:nvSpPr>
        <p:spPr>
          <a:xfrm>
            <a:off x="4007768" y="364502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减小</a:t>
            </a:r>
            <a:endParaRPr lang="zh-CN" altLang="en-US" sz="2400" dirty="0">
              <a:solidFill>
                <a:srgbClr val="C00000"/>
              </a:solidFill>
            </a:endParaRPr>
          </a:p>
        </p:txBody>
      </p:sp>
      <p:sp>
        <p:nvSpPr>
          <p:cNvPr id="11" name="矩形 10"/>
          <p:cNvSpPr/>
          <p:nvPr/>
        </p:nvSpPr>
        <p:spPr>
          <a:xfrm>
            <a:off x="10645204" y="364502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不变</a:t>
            </a:r>
            <a:endParaRPr lang="zh-CN" altLang="en-US" sz="2400" dirty="0">
              <a:solidFill>
                <a:srgbClr val="C00000"/>
              </a:solidFill>
            </a:endParaRPr>
          </a:p>
        </p:txBody>
      </p:sp>
      <p:sp>
        <p:nvSpPr>
          <p:cNvPr id="12" name="矩形 11"/>
          <p:cNvSpPr/>
          <p:nvPr/>
        </p:nvSpPr>
        <p:spPr>
          <a:xfrm>
            <a:off x="7011273" y="4223501"/>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增大</a:t>
            </a:r>
            <a:endParaRPr lang="zh-CN" altLang="en-US" sz="2400" dirty="0">
              <a:solidFill>
                <a:srgbClr val="C00000"/>
              </a:solidFill>
            </a:endParaRPr>
          </a:p>
        </p:txBody>
      </p:sp>
      <p:sp>
        <p:nvSpPr>
          <p:cNvPr id="13" name="矩形 12"/>
          <p:cNvSpPr/>
          <p:nvPr/>
        </p:nvSpPr>
        <p:spPr>
          <a:xfrm>
            <a:off x="4279538" y="4223502"/>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减小</a:t>
            </a:r>
            <a:endParaRPr lang="zh-CN" altLang="en-US" sz="2400"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6" grpId="0"/>
      <p:bldP spid="8" grpId="0"/>
      <p:bldP spid="9"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圆角矩形 6"/>
          <p:cNvSpPr/>
          <p:nvPr/>
        </p:nvSpPr>
        <p:spPr>
          <a:xfrm>
            <a:off x="559851" y="1556793"/>
            <a:ext cx="11110368" cy="4032447"/>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任意形状 7"/>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0" name="矩形 9"/>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练后反思</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9" name="矩形 8"/>
          <p:cNvSpPr/>
          <p:nvPr/>
        </p:nvSpPr>
        <p:spPr>
          <a:xfrm>
            <a:off x="1043608" y="2276521"/>
            <a:ext cx="10104784" cy="2160591"/>
          </a:xfrm>
          <a:prstGeom prst="rect">
            <a:avLst/>
          </a:prstGeom>
        </p:spPr>
        <p:txBody>
          <a:bodyPr wrap="square">
            <a:spAutoFit/>
          </a:bodyPr>
          <a:lstStyle/>
          <a:p>
            <a:pPr algn="just">
              <a:lnSpc>
                <a:spcPct val="140000"/>
              </a:lnSpc>
              <a:spcAft>
                <a:spcPts val="0"/>
              </a:spcAft>
            </a:pP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反应</a:t>
            </a:r>
            <a:r>
              <a:rPr lang="en-US" altLang="zh-CN" sz="2400" i="1" kern="100" dirty="0" err="1">
                <a:latin typeface="Times New Roman" panose="02020603050405020304" pitchFamily="18" charset="0"/>
                <a:ea typeface="微软雅黑" panose="020B0503020204020204" charset="-122"/>
                <a:cs typeface="Courier New" panose="02070309020205020404" pitchFamily="49" charset="0"/>
              </a:rPr>
              <a:t>a</a:t>
            </a:r>
            <a:r>
              <a:rPr lang="en-US" altLang="zh-CN" sz="2400" kern="100" dirty="0" err="1">
                <a:latin typeface="Times New Roman" panose="02020603050405020304" pitchFamily="18" charset="0"/>
                <a:ea typeface="微软雅黑" panose="020B0503020204020204" charset="-122"/>
                <a:cs typeface="Courier New" panose="02070309020205020404" pitchFamily="49" charset="0"/>
              </a:rPr>
              <a:t>A</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charset="-122"/>
                <a:cs typeface="Courier New" panose="02070309020205020404" pitchFamily="49" charset="0"/>
              </a:rPr>
              <a:t>b</a:t>
            </a:r>
            <a:r>
              <a:rPr lang="en-US" altLang="zh-CN" sz="2400" kern="100" dirty="0" err="1">
                <a:latin typeface="Times New Roman" panose="02020603050405020304" pitchFamily="18" charset="0"/>
                <a:ea typeface="微软雅黑" panose="020B0503020204020204" charset="-122"/>
                <a:cs typeface="Courier New" panose="02070309020205020404" pitchFamily="49" charset="0"/>
              </a:rPr>
              <a:t>B</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(g</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a:t>
            </a:r>
            <a:r>
              <a:rPr lang="en-US" altLang="zh-CN" sz="2400"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sz="2400" i="1" kern="100" dirty="0" err="1" smtClean="0">
                <a:latin typeface="Times New Roman" panose="02020603050405020304" pitchFamily="18" charset="0"/>
                <a:ea typeface="微软雅黑" panose="020B0503020204020204" charset="-122"/>
                <a:cs typeface="Courier New" panose="02070309020205020404" pitchFamily="49" charset="0"/>
              </a:rPr>
              <a:t>c</a:t>
            </a:r>
            <a:r>
              <a:rPr lang="en-US" altLang="zh-CN" sz="2400" kern="100" dirty="0" err="1" smtClean="0">
                <a:latin typeface="Times New Roman" panose="02020603050405020304" pitchFamily="18" charset="0"/>
                <a:ea typeface="微软雅黑" panose="020B0503020204020204" charset="-122"/>
                <a:cs typeface="Courier New" panose="02070309020205020404" pitchFamily="49" charset="0"/>
              </a:rPr>
              <a:t>C</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charset="-122"/>
                <a:cs typeface="Courier New" panose="02070309020205020404" pitchFamily="49" charset="0"/>
              </a:rPr>
              <a:t>d</a:t>
            </a:r>
            <a:r>
              <a:rPr lang="en-US" altLang="zh-CN" sz="2400" kern="100" dirty="0" err="1">
                <a:latin typeface="Times New Roman" panose="02020603050405020304" pitchFamily="18" charset="0"/>
                <a:ea typeface="微软雅黑" panose="020B0503020204020204" charset="-122"/>
                <a:cs typeface="Courier New" panose="02070309020205020404" pitchFamily="49" charset="0"/>
              </a:rPr>
              <a:t>D</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的转化率分析</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a:latin typeface="宋体" panose="02010600030101010101" pitchFamily="2" charset="-122"/>
                <a:ea typeface="微软雅黑" panose="020B050302020402020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若反应物起始物质的量之比等于化学计量数之比，达到平衡后，它们的转化率相等。</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a:latin typeface="宋体" panose="02010600030101010101" pitchFamily="2" charset="-122"/>
                <a:ea typeface="微软雅黑" panose="020B050302020402020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若只增加</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的量，平衡正向移动，</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的转化率增大，</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的转化率减小</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3836407" y="857908"/>
            <a:ext cx="4519186" cy="492443"/>
          </a:xfrm>
          <a:prstGeom prst="rect">
            <a:avLst/>
          </a:prstGeom>
        </p:spPr>
        <p:txBody>
          <a:bodyPr wrap="none">
            <a:spAutoFit/>
          </a:bodyPr>
          <a:lstStyle/>
          <a:p>
            <a:r>
              <a:rPr lang="zh-CN" altLang="zh-CN" sz="26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rPr>
              <a:t>平衡转化率的分析与判断方法</a:t>
            </a:r>
            <a:endParaRPr lang="zh-CN" altLang="en-US" sz="2600" b="1" dirty="0">
              <a:solidFill>
                <a:schemeClr val="bg1"/>
              </a:solidFill>
            </a:endParaRPr>
          </a:p>
        </p:txBody>
      </p:sp>
      <p:graphicFrame>
        <p:nvGraphicFramePr>
          <p:cNvPr id="11" name="对象 10"/>
          <p:cNvGraphicFramePr>
            <a:graphicFrameLocks noChangeAspect="1"/>
          </p:cNvGraphicFramePr>
          <p:nvPr/>
        </p:nvGraphicFramePr>
        <p:xfrm>
          <a:off x="3526557" y="2441072"/>
          <a:ext cx="1028700" cy="635000"/>
        </p:xfrm>
        <a:graphic>
          <a:graphicData uri="http://schemas.openxmlformats.org/presentationml/2006/ole">
            <mc:AlternateContent xmlns:mc="http://schemas.openxmlformats.org/markup-compatibility/2006">
              <mc:Choice xmlns:v="urn:schemas-microsoft-com:vml" Requires="v">
                <p:oleObj spid="_x0000_s226360" name="文档" r:id="rId1" imgW="1050290" imgH="650875" progId="Word.Document.12">
                  <p:embed/>
                </p:oleObj>
              </mc:Choice>
              <mc:Fallback>
                <p:oleObj name="文档" r:id="rId1" imgW="1050290" imgH="650875" progId="Word.Document.12">
                  <p:embed/>
                  <p:pic>
                    <p:nvPicPr>
                      <p:cNvPr id="0" name="图片 226359"/>
                      <p:cNvPicPr/>
                      <p:nvPr/>
                    </p:nvPicPr>
                    <p:blipFill>
                      <a:blip r:embed="rId2"/>
                      <a:stretch>
                        <a:fillRect/>
                      </a:stretch>
                    </p:blipFill>
                    <p:spPr>
                      <a:xfrm>
                        <a:off x="3526557" y="2441072"/>
                        <a:ext cx="1028700" cy="6350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圆角矩形 6"/>
          <p:cNvSpPr/>
          <p:nvPr/>
        </p:nvSpPr>
        <p:spPr>
          <a:xfrm>
            <a:off x="559851" y="1556793"/>
            <a:ext cx="11110368" cy="4032447"/>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任意形状 7"/>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0" name="矩形 9"/>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练后反思</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9" name="矩形 8"/>
          <p:cNvSpPr/>
          <p:nvPr/>
        </p:nvSpPr>
        <p:spPr>
          <a:xfrm>
            <a:off x="1043608" y="1700808"/>
            <a:ext cx="10104784" cy="1643527"/>
          </a:xfrm>
          <a:prstGeom prst="rect">
            <a:avLst/>
          </a:prstGeom>
        </p:spPr>
        <p:txBody>
          <a:bodyPr wrap="square">
            <a:spAutoFit/>
          </a:bodyPr>
          <a:lstStyle/>
          <a:p>
            <a:pPr algn="just">
              <a:lnSpc>
                <a:spcPct val="140000"/>
              </a:lnSpc>
              <a:spcAft>
                <a:spcPts val="0"/>
              </a:spcAft>
            </a:pPr>
            <a:r>
              <a:rPr lang="en-US" altLang="zh-CN" sz="2400" kern="100" dirty="0" smtClean="0">
                <a:latin typeface="宋体" panose="02010600030101010101" pitchFamily="2" charset="-122"/>
                <a:ea typeface="微软雅黑" panose="020B050302020402020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若按原比例同倍数地增加</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或降低</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的浓度，等效于压缩</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或扩大</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容器体积，气体反应物的转化率与化学计量数有关。</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同倍增大</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和</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(B)</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3836407" y="857908"/>
            <a:ext cx="4519186" cy="492443"/>
          </a:xfrm>
          <a:prstGeom prst="rect">
            <a:avLst/>
          </a:prstGeom>
        </p:spPr>
        <p:txBody>
          <a:bodyPr wrap="none">
            <a:spAutoFit/>
          </a:bodyPr>
          <a:lstStyle/>
          <a:p>
            <a:r>
              <a:rPr lang="zh-CN" altLang="zh-CN" sz="26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rPr>
              <a:t>平衡转化率的分析与判断方法</a:t>
            </a:r>
            <a:endParaRPr lang="zh-CN" altLang="en-US" sz="2600" b="1" dirty="0">
              <a:solidFill>
                <a:schemeClr val="bg1"/>
              </a:solidFill>
            </a:endParaRPr>
          </a:p>
        </p:txBody>
      </p:sp>
      <p:graphicFrame>
        <p:nvGraphicFramePr>
          <p:cNvPr id="4" name="对象 3"/>
          <p:cNvGraphicFramePr>
            <a:graphicFrameLocks noChangeAspect="1"/>
          </p:cNvGraphicFramePr>
          <p:nvPr/>
        </p:nvGraphicFramePr>
        <p:xfrm>
          <a:off x="1147242" y="3356992"/>
          <a:ext cx="5834062" cy="2251075"/>
        </p:xfrm>
        <a:graphic>
          <a:graphicData uri="http://schemas.openxmlformats.org/presentationml/2006/ole">
            <mc:AlternateContent xmlns:mc="http://schemas.openxmlformats.org/markup-compatibility/2006">
              <mc:Choice xmlns:v="urn:schemas-microsoft-com:vml" Requires="v">
                <p:oleObj spid="_x0000_s227384" name="文档" r:id="rId1" imgW="5835650" imgH="2252345" progId="Word.Document.12">
                  <p:embed/>
                </p:oleObj>
              </mc:Choice>
              <mc:Fallback>
                <p:oleObj name="文档" r:id="rId1" imgW="5835650" imgH="2252345" progId="Word.Document.12">
                  <p:embed/>
                  <p:pic>
                    <p:nvPicPr>
                      <p:cNvPr id="0" name="图片 227383"/>
                      <p:cNvPicPr/>
                      <p:nvPr/>
                    </p:nvPicPr>
                    <p:blipFill>
                      <a:blip r:embed="rId2"/>
                      <a:stretch>
                        <a:fillRect/>
                      </a:stretch>
                    </p:blipFill>
                    <p:spPr>
                      <a:xfrm>
                        <a:off x="1147242" y="3356992"/>
                        <a:ext cx="5834062" cy="22510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369300" y="692696"/>
            <a:ext cx="11453400" cy="4524315"/>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恒温、恒压下，在一个容积可变的密闭容器中发生反应：</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A(g)</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B(g</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a:t>
            </a:r>
            <a:r>
              <a:rPr lang="en-US" altLang="zh-CN" sz="2400"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C(g</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，若开始时通入</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1 </a:t>
            </a:r>
            <a:r>
              <a:rPr lang="en-US" altLang="zh-CN" sz="2400" kern="100" dirty="0" err="1">
                <a:latin typeface="Times New Roman" panose="02020603050405020304" pitchFamily="18" charset="0"/>
                <a:ea typeface="微软雅黑" panose="020B050302020402020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 A</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1 </a:t>
            </a:r>
            <a:r>
              <a:rPr lang="en-US" altLang="zh-CN" sz="2400" kern="100" dirty="0" err="1">
                <a:latin typeface="Times New Roman" panose="02020603050405020304" pitchFamily="18" charset="0"/>
                <a:ea typeface="微软雅黑" panose="020B050302020402020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 B</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，达到平衡时生成</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a</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 C</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。则下列说法错误的是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若开始时通入</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3 </a:t>
            </a:r>
            <a:r>
              <a:rPr lang="en-US" altLang="zh-CN" sz="2400" kern="100" dirty="0" err="1">
                <a:latin typeface="Times New Roman" panose="02020603050405020304" pitchFamily="18" charset="0"/>
                <a:ea typeface="微软雅黑" panose="020B050302020402020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 A</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3 </a:t>
            </a:r>
            <a:r>
              <a:rPr lang="en-US" altLang="zh-CN" sz="2400" kern="100" dirty="0" err="1">
                <a:latin typeface="Times New Roman" panose="02020603050405020304" pitchFamily="18" charset="0"/>
                <a:ea typeface="微软雅黑" panose="020B050302020402020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 B</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，达到平衡时，生成</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的物质的量为</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3</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a</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charset="-122"/>
                <a:cs typeface="Courier New" panose="02070309020205020404" pitchFamily="49" charset="0"/>
              </a:rPr>
              <a:t>mol</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若开始时通入</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4 </a:t>
            </a:r>
            <a:r>
              <a:rPr lang="en-US" altLang="zh-CN" sz="2400" kern="100" dirty="0" err="1">
                <a:latin typeface="Times New Roman" panose="02020603050405020304" pitchFamily="18" charset="0"/>
                <a:ea typeface="微软雅黑" panose="020B050302020402020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 A</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4 </a:t>
            </a:r>
            <a:r>
              <a:rPr lang="en-US" altLang="zh-CN" sz="2400" kern="100" dirty="0" err="1">
                <a:latin typeface="Times New Roman" panose="02020603050405020304" pitchFamily="18" charset="0"/>
                <a:ea typeface="微软雅黑" panose="020B050302020402020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 B</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2 </a:t>
            </a:r>
            <a:r>
              <a:rPr lang="en-US" altLang="zh-CN" sz="2400" kern="100" dirty="0" err="1">
                <a:latin typeface="Times New Roman" panose="02020603050405020304" pitchFamily="18" charset="0"/>
                <a:ea typeface="微软雅黑" panose="020B050302020402020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 C</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，达到平衡时，</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的物质的量一定</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大于</a:t>
            </a:r>
            <a:endParaRPr lang="en-US" altLang="zh-CN" sz="2400"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4 </a:t>
            </a:r>
            <a:r>
              <a:rPr lang="en-US" altLang="zh-CN" sz="2400" kern="100" dirty="0" err="1">
                <a:latin typeface="Times New Roman" panose="02020603050405020304" pitchFamily="18" charset="0"/>
                <a:ea typeface="微软雅黑" panose="020B0503020204020204" charset="-122"/>
                <a:cs typeface="Courier New" panose="02070309020205020404" pitchFamily="49" charset="0"/>
              </a:rPr>
              <a:t>mol</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若开始时通入</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2 </a:t>
            </a:r>
            <a:r>
              <a:rPr lang="en-US" altLang="zh-CN" sz="2400" kern="100" dirty="0" err="1">
                <a:latin typeface="Times New Roman" panose="02020603050405020304" pitchFamily="18" charset="0"/>
                <a:ea typeface="微软雅黑" panose="020B050302020402020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 A</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2 </a:t>
            </a:r>
            <a:r>
              <a:rPr lang="en-US" altLang="zh-CN" sz="2400" kern="100" dirty="0" err="1">
                <a:latin typeface="Times New Roman" panose="02020603050405020304" pitchFamily="18" charset="0"/>
                <a:ea typeface="微软雅黑" panose="020B050302020402020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 B</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1 </a:t>
            </a:r>
            <a:r>
              <a:rPr lang="en-US" altLang="zh-CN" sz="2400" kern="100" dirty="0" err="1">
                <a:latin typeface="Times New Roman" panose="02020603050405020304" pitchFamily="18" charset="0"/>
                <a:ea typeface="微软雅黑" panose="020B050302020402020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 C</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，达到平衡时，再通入</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3 </a:t>
            </a:r>
            <a:r>
              <a:rPr lang="en-US" altLang="zh-CN" sz="2400" kern="100" dirty="0" err="1">
                <a:latin typeface="Times New Roman" panose="02020603050405020304" pitchFamily="18" charset="0"/>
                <a:ea typeface="微软雅黑" panose="020B050302020402020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 C</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，则再次</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达</a:t>
            </a:r>
            <a:endParaRPr lang="en-US" altLang="zh-CN" sz="2400"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到</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平衡后，</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的物质的量分数为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若在原平衡体系中，再通入</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1 </a:t>
            </a:r>
            <a:r>
              <a:rPr lang="en-US" altLang="zh-CN" sz="2400" kern="100" dirty="0" err="1">
                <a:latin typeface="Times New Roman" panose="02020603050405020304" pitchFamily="18" charset="0"/>
                <a:ea typeface="微软雅黑" panose="020B050302020402020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 A</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1 </a:t>
            </a:r>
            <a:r>
              <a:rPr lang="en-US" altLang="zh-CN" sz="2400" kern="100" dirty="0" err="1">
                <a:latin typeface="Times New Roman" panose="02020603050405020304" pitchFamily="18" charset="0"/>
                <a:ea typeface="微软雅黑" panose="020B050302020402020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 B</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，混合气体的平均相对分子质量不变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9768408" y="836712"/>
          <a:ext cx="1028700" cy="635000"/>
        </p:xfrm>
        <a:graphic>
          <a:graphicData uri="http://schemas.openxmlformats.org/presentationml/2006/ole">
            <mc:AlternateContent xmlns:mc="http://schemas.openxmlformats.org/markup-compatibility/2006">
              <mc:Choice xmlns:v="urn:schemas-microsoft-com:vml" Requires="v">
                <p:oleObj spid="_x0000_s228462" name="文档" r:id="rId1" imgW="1050290" imgH="650875" progId="Word.Document.12">
                  <p:embed/>
                </p:oleObj>
              </mc:Choice>
              <mc:Fallback>
                <p:oleObj name="文档" r:id="rId1" imgW="1050290" imgH="650875" progId="Word.Document.12">
                  <p:embed/>
                  <p:pic>
                    <p:nvPicPr>
                      <p:cNvPr id="0" name="图片 228461"/>
                      <p:cNvPicPr/>
                      <p:nvPr/>
                    </p:nvPicPr>
                    <p:blipFill>
                      <a:blip r:embed="rId2"/>
                      <a:stretch>
                        <a:fillRect/>
                      </a:stretch>
                    </p:blipFill>
                    <p:spPr>
                      <a:xfrm>
                        <a:off x="9768408" y="836712"/>
                        <a:ext cx="1028700" cy="635000"/>
                      </a:xfrm>
                      <a:prstGeom prst="rect">
                        <a:avLst/>
                      </a:prstGeom>
                    </p:spPr>
                  </p:pic>
                </p:oleObj>
              </mc:Fallback>
            </mc:AlternateContent>
          </a:graphicData>
        </a:graphic>
      </p:graphicFrame>
      <p:graphicFrame>
        <p:nvGraphicFramePr>
          <p:cNvPr id="2" name="对象 1"/>
          <p:cNvGraphicFramePr>
            <a:graphicFrameLocks noChangeAspect="1"/>
          </p:cNvGraphicFramePr>
          <p:nvPr/>
        </p:nvGraphicFramePr>
        <p:xfrm>
          <a:off x="4969272" y="3920356"/>
          <a:ext cx="1479550" cy="992188"/>
        </p:xfrm>
        <a:graphic>
          <a:graphicData uri="http://schemas.openxmlformats.org/presentationml/2006/ole">
            <mc:AlternateContent xmlns:mc="http://schemas.openxmlformats.org/markup-compatibility/2006">
              <mc:Choice xmlns:v="urn:schemas-microsoft-com:vml" Requires="v">
                <p:oleObj spid="_x0000_s228463" name="文档" r:id="rId3" imgW="1481455" imgH="993775" progId="Word.Document.12">
                  <p:embed/>
                </p:oleObj>
              </mc:Choice>
              <mc:Fallback>
                <p:oleObj name="文档" r:id="rId3" imgW="1481455" imgH="993775" progId="Word.Document.12">
                  <p:embed/>
                  <p:pic>
                    <p:nvPicPr>
                      <p:cNvPr id="0" name="图片 228462"/>
                      <p:cNvPicPr/>
                      <p:nvPr/>
                    </p:nvPicPr>
                    <p:blipFill>
                      <a:blip r:embed="rId4"/>
                      <a:stretch>
                        <a:fillRect/>
                      </a:stretch>
                    </p:blipFill>
                    <p:spPr>
                      <a:xfrm>
                        <a:off x="4969272" y="3920356"/>
                        <a:ext cx="1479550" cy="992188"/>
                      </a:xfrm>
                      <a:prstGeom prst="rect">
                        <a:avLst/>
                      </a:prstGeom>
                    </p:spPr>
                  </p:pic>
                </p:oleObj>
              </mc:Fallback>
            </mc:AlternateContent>
          </a:graphicData>
        </a:graphic>
      </p:graphicFrame>
      <p:sp>
        <p:nvSpPr>
          <p:cNvPr id="5" name="TextBox 9"/>
          <p:cNvSpPr txBox="1"/>
          <p:nvPr/>
        </p:nvSpPr>
        <p:spPr>
          <a:xfrm>
            <a:off x="178644" y="2312960"/>
            <a:ext cx="756000"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16000" y="871950"/>
            <a:ext cx="11160000" cy="3493154"/>
            <a:chOff x="516000" y="871950"/>
            <a:chExt cx="11160000" cy="3493154"/>
          </a:xfrm>
        </p:grpSpPr>
        <p:grpSp>
          <p:nvGrpSpPr>
            <p:cNvPr id="5" name="组合 4"/>
            <p:cNvGrpSpPr/>
            <p:nvPr/>
          </p:nvGrpSpPr>
          <p:grpSpPr>
            <a:xfrm>
              <a:off x="516000" y="871950"/>
              <a:ext cx="11160000" cy="3493154"/>
              <a:chOff x="516000" y="260648"/>
              <a:chExt cx="11160000" cy="3493154"/>
            </a:xfrm>
          </p:grpSpPr>
          <p:grpSp>
            <p:nvGrpSpPr>
              <p:cNvPr id="6" name="组合 5"/>
              <p:cNvGrpSpPr/>
              <p:nvPr/>
            </p:nvGrpSpPr>
            <p:grpSpPr>
              <a:xfrm>
                <a:off x="516000" y="260648"/>
                <a:ext cx="11160000" cy="3493154"/>
                <a:chOff x="792914" y="3925222"/>
                <a:chExt cx="11160000" cy="3493154"/>
              </a:xfrm>
            </p:grpSpPr>
            <p:sp>
              <p:nvSpPr>
                <p:cNvPr id="8" name="圆角矩形 7"/>
                <p:cNvSpPr/>
                <p:nvPr/>
              </p:nvSpPr>
              <p:spPr>
                <a:xfrm>
                  <a:off x="792914" y="4038112"/>
                  <a:ext cx="11160000" cy="3380264"/>
                </a:xfrm>
                <a:prstGeom prst="roundRect">
                  <a:avLst>
                    <a:gd name="adj" fmla="val 688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useBgFill="1">
              <p:nvSpPr>
                <p:cNvPr id="9" name="矩形 8"/>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0" name="文本框 9"/>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prstClr val="white"/>
                    </a:solidFill>
                    <a:latin typeface="DOUYU Font" pitchFamily="2" charset="-122"/>
                    <a:ea typeface="DOUYU Font" pitchFamily="2" charset="-122"/>
                  </a:endParaRPr>
                </a:p>
              </p:txBody>
            </p:sp>
          </p:grpSp>
          <p:sp>
            <p:nvSpPr>
              <p:cNvPr id="7" name="矩形 6"/>
              <p:cNvSpPr/>
              <p:nvPr/>
            </p:nvSpPr>
            <p:spPr>
              <a:xfrm>
                <a:off x="792913" y="728377"/>
                <a:ext cx="10606174" cy="2862322"/>
              </a:xfrm>
              <a:prstGeom prst="rect">
                <a:avLst/>
              </a:prstGeom>
            </p:spPr>
            <p:txBody>
              <a:bodyPr wrap="square">
                <a:spAutoFit/>
              </a:bodyPr>
              <a:lstStyle/>
              <a:p>
                <a:pPr algn="just">
                  <a:lnSpc>
                    <a:spcPct val="150000"/>
                  </a:lnSpc>
                  <a:spcAft>
                    <a:spcPts val="0"/>
                  </a:spcAft>
                </a:pP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选项</a:t>
                </a:r>
                <a:r>
                  <a:rPr lang="en-US" altLang="zh-CN" sz="2400" kern="100" spc="40" dirty="0">
                    <a:latin typeface="Times New Roman" panose="02020603050405020304" pitchFamily="18" charset="0"/>
                    <a:ea typeface="宋体" panose="02010600030101010101" pitchFamily="2" charset="-122"/>
                  </a:rPr>
                  <a:t>A</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，开始时通入</a:t>
                </a:r>
                <a:r>
                  <a:rPr lang="en-US" altLang="zh-CN" sz="2400" kern="100" spc="40" dirty="0">
                    <a:latin typeface="Times New Roman" panose="02020603050405020304" pitchFamily="18" charset="0"/>
                    <a:ea typeface="宋体" panose="02010600030101010101" pitchFamily="2" charset="-122"/>
                  </a:rPr>
                  <a:t>3 </a:t>
                </a:r>
                <a:r>
                  <a:rPr lang="en-US" altLang="zh-CN" sz="2400" kern="100" spc="40" dirty="0" err="1">
                    <a:latin typeface="Times New Roman" panose="02020603050405020304" pitchFamily="18" charset="0"/>
                    <a:ea typeface="宋体" panose="02010600030101010101" pitchFamily="2" charset="-122"/>
                  </a:rPr>
                  <a:t>mol</a:t>
                </a:r>
                <a:r>
                  <a:rPr lang="en-US" altLang="zh-CN" sz="2400" kern="100" spc="40" dirty="0">
                    <a:latin typeface="Times New Roman" panose="02020603050405020304" pitchFamily="18" charset="0"/>
                    <a:ea typeface="宋体" panose="02010600030101010101" pitchFamily="2" charset="-122"/>
                  </a:rPr>
                  <a:t> A</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spc="40" dirty="0">
                    <a:latin typeface="Times New Roman" panose="02020603050405020304" pitchFamily="18" charset="0"/>
                    <a:ea typeface="宋体" panose="02010600030101010101" pitchFamily="2" charset="-122"/>
                  </a:rPr>
                  <a:t>3 </a:t>
                </a:r>
                <a:r>
                  <a:rPr lang="en-US" altLang="zh-CN" sz="2400" kern="100" spc="40" dirty="0" err="1">
                    <a:latin typeface="Times New Roman" panose="02020603050405020304" pitchFamily="18" charset="0"/>
                    <a:ea typeface="宋体" panose="02010600030101010101" pitchFamily="2" charset="-122"/>
                  </a:rPr>
                  <a:t>mol</a:t>
                </a:r>
                <a:r>
                  <a:rPr lang="en-US" altLang="zh-CN" sz="2400" kern="100" spc="40" dirty="0">
                    <a:latin typeface="Times New Roman" panose="02020603050405020304" pitchFamily="18" charset="0"/>
                    <a:ea typeface="宋体" panose="02010600030101010101" pitchFamily="2" charset="-122"/>
                  </a:rPr>
                  <a:t> B</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，由于容器容积变大，保持恒压，相当于将三个原容器叠加，各物质的含量与原平衡中的相同，生成</a:t>
                </a:r>
                <a:r>
                  <a:rPr lang="en-US" altLang="zh-CN" sz="2400" kern="100" spc="40" dirty="0">
                    <a:latin typeface="Times New Roman" panose="02020603050405020304" pitchFamily="18" charset="0"/>
                    <a:ea typeface="宋体" panose="02010600030101010101" pitchFamily="2" charset="-122"/>
                  </a:rPr>
                  <a:t>C</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的物质的量为</a:t>
                </a:r>
                <a:r>
                  <a:rPr lang="en-US" altLang="zh-CN" sz="2400" kern="100" spc="40" dirty="0">
                    <a:latin typeface="Times New Roman" panose="02020603050405020304" pitchFamily="18" charset="0"/>
                    <a:ea typeface="宋体" panose="02010600030101010101" pitchFamily="2" charset="-122"/>
                  </a:rPr>
                  <a:t>3</a:t>
                </a:r>
                <a:r>
                  <a:rPr lang="en-US" altLang="zh-CN" sz="2400" i="1" kern="100" spc="40" dirty="0">
                    <a:latin typeface="Times New Roman" panose="02020603050405020304" pitchFamily="18" charset="0"/>
                    <a:ea typeface="宋体" panose="02010600030101010101" pitchFamily="2" charset="-122"/>
                  </a:rPr>
                  <a:t>a</a:t>
                </a:r>
                <a:r>
                  <a:rPr lang="en-US" altLang="zh-CN" sz="2400" kern="100" spc="40" dirty="0">
                    <a:latin typeface="Times New Roman" panose="02020603050405020304" pitchFamily="18" charset="0"/>
                    <a:ea typeface="宋体" panose="02010600030101010101" pitchFamily="2" charset="-122"/>
                  </a:rPr>
                  <a:t> </a:t>
                </a:r>
                <a:r>
                  <a:rPr lang="en-US" altLang="zh-CN" sz="2400" kern="100" spc="40" dirty="0" err="1">
                    <a:latin typeface="Times New Roman" panose="02020603050405020304" pitchFamily="18" charset="0"/>
                    <a:ea typeface="宋体" panose="02010600030101010101" pitchFamily="2" charset="-122"/>
                  </a:rPr>
                  <a:t>mol</a:t>
                </a:r>
                <a:r>
                  <a:rPr lang="zh-CN" altLang="zh-CN" sz="2400" kern="100" spc="4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4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spc="-30" dirty="0" smtClean="0">
                    <a:latin typeface="Times New Roman" panose="02020603050405020304" pitchFamily="18" charset="0"/>
                    <a:ea typeface="宋体" panose="02010600030101010101" pitchFamily="2" charset="-122"/>
                    <a:cs typeface="Times New Roman" panose="02020603050405020304" pitchFamily="18" charset="0"/>
                  </a:rPr>
                  <a:t>选项</a:t>
                </a:r>
                <a:r>
                  <a:rPr lang="en-US" altLang="zh-CN" sz="2400" kern="100" spc="-30" dirty="0">
                    <a:latin typeface="Times New Roman" panose="02020603050405020304" pitchFamily="18" charset="0"/>
                    <a:ea typeface="宋体" panose="02010600030101010101" pitchFamily="2" charset="-122"/>
                  </a:rPr>
                  <a:t>B</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，无法确定平衡移动的方向，不能确定平衡时</a:t>
                </a:r>
                <a:r>
                  <a:rPr lang="en-US" altLang="zh-CN" sz="2400" kern="100" spc="-30" dirty="0">
                    <a:latin typeface="Times New Roman" panose="02020603050405020304" pitchFamily="18" charset="0"/>
                    <a:ea typeface="宋体" panose="02010600030101010101" pitchFamily="2" charset="-122"/>
                  </a:rPr>
                  <a:t>B</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的物质的量一定</a:t>
                </a:r>
                <a:r>
                  <a:rPr lang="zh-CN" altLang="zh-CN" sz="2400" kern="100" spc="-30" dirty="0" smtClean="0">
                    <a:latin typeface="Times New Roman" panose="02020603050405020304" pitchFamily="18" charset="0"/>
                    <a:ea typeface="宋体" panose="02010600030101010101" pitchFamily="2" charset="-122"/>
                    <a:cs typeface="Times New Roman" panose="02020603050405020304" pitchFamily="18" charset="0"/>
                  </a:rPr>
                  <a:t>大于</a:t>
                </a:r>
                <a:r>
                  <a:rPr lang="en-US" altLang="zh-CN" sz="2400" kern="100" spc="-30" dirty="0" smtClean="0">
                    <a:latin typeface="Times New Roman" panose="02020603050405020304" pitchFamily="18" charset="0"/>
                    <a:ea typeface="宋体" panose="02010600030101010101" pitchFamily="2" charset="-122"/>
                  </a:rPr>
                  <a:t>4 </a:t>
                </a:r>
                <a:r>
                  <a:rPr lang="en-US" altLang="zh-CN" sz="2400" kern="100" spc="-30" dirty="0" err="1">
                    <a:latin typeface="Times New Roman" panose="02020603050405020304" pitchFamily="18" charset="0"/>
                    <a:ea typeface="宋体" panose="02010600030101010101" pitchFamily="2" charset="-122"/>
                  </a:rPr>
                  <a:t>mol</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选项</a:t>
                </a:r>
                <a:r>
                  <a:rPr lang="en-US" altLang="zh-CN" sz="2400" kern="100" dirty="0">
                    <a:latin typeface="Times New Roman" panose="02020603050405020304" pitchFamily="18" charset="0"/>
                    <a:ea typeface="宋体" panose="02010600030101010101" pitchFamily="2" charset="-122"/>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，根据题给数据可计算出达到平衡时</a:t>
                </a:r>
                <a:r>
                  <a:rPr lang="en-US" altLang="zh-CN" sz="2400" kern="100" dirty="0">
                    <a:latin typeface="Times New Roman" panose="02020603050405020304" pitchFamily="18" charset="0"/>
                    <a:ea typeface="宋体" panose="02010600030101010101" pitchFamily="2" charset="-122"/>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的物质的量分数为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12" name="对象 11"/>
            <p:cNvGraphicFramePr>
              <a:graphicFrameLocks noChangeAspect="1"/>
            </p:cNvGraphicFramePr>
            <p:nvPr/>
          </p:nvGraphicFramePr>
          <p:xfrm>
            <a:off x="9264352" y="3499916"/>
            <a:ext cx="1619250" cy="865188"/>
          </p:xfrm>
          <a:graphic>
            <a:graphicData uri="http://schemas.openxmlformats.org/presentationml/2006/ole">
              <mc:AlternateContent xmlns:mc="http://schemas.openxmlformats.org/markup-compatibility/2006">
                <mc:Choice xmlns:v="urn:schemas-microsoft-com:vml" Requires="v">
                  <p:oleObj spid="_x0000_s181377" name="文档" r:id="rId1" imgW="1621790" imgH="865505" progId="Word.Document.12">
                    <p:embed/>
                  </p:oleObj>
                </mc:Choice>
                <mc:Fallback>
                  <p:oleObj name="文档" r:id="rId1" imgW="1621790" imgH="865505" progId="Word.Document.12">
                    <p:embed/>
                    <p:pic>
                      <p:nvPicPr>
                        <p:cNvPr id="0" name="图片 181376"/>
                        <p:cNvPicPr/>
                        <p:nvPr/>
                      </p:nvPicPr>
                      <p:blipFill>
                        <a:blip r:embed="rId2"/>
                        <a:stretch>
                          <a:fillRect/>
                        </a:stretch>
                      </p:blipFill>
                      <p:spPr>
                        <a:xfrm>
                          <a:off x="9264352" y="3499916"/>
                          <a:ext cx="1619250" cy="865188"/>
                        </a:xfrm>
                        <a:prstGeom prst="rect">
                          <a:avLst/>
                        </a:prstGeom>
                      </p:spPr>
                    </p:pic>
                  </p:oleObj>
                </mc:Fallback>
              </mc:AlternateContent>
            </a:graphicData>
          </a:graphic>
        </p:graphicFrame>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63262" y="-12545"/>
            <a:ext cx="1961180" cy="3369537"/>
          </a:xfrm>
          <a:prstGeom prst="rect">
            <a:avLst/>
          </a:prstGeom>
          <a:solidFill>
            <a:srgbClr val="1E9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8"/>
          <p:cNvSpPr txBox="1"/>
          <p:nvPr/>
        </p:nvSpPr>
        <p:spPr>
          <a:xfrm>
            <a:off x="814512" y="824289"/>
            <a:ext cx="1393956" cy="400017"/>
          </a:xfrm>
          <a:prstGeom prst="rect">
            <a:avLst/>
          </a:prstGeom>
          <a:noFill/>
        </p:spPr>
        <p:txBody>
          <a:bodyPr wrap="square" lIns="0" tIns="0" rIns="0" bIns="0" rtlCol="0" anchor="ctr">
            <a:spAutoFit/>
          </a:bodyPr>
          <a:lstStyle/>
          <a:p>
            <a:pPr algn="dist"/>
            <a:r>
              <a:rPr lang="zh-CN" altLang="en-US" sz="2600" b="1" dirty="0" smtClean="0">
                <a:solidFill>
                  <a:schemeClr val="bg1"/>
                </a:solidFill>
                <a:latin typeface="Arial" panose="020B0604020202020204" pitchFamily="34" charset="0"/>
                <a:ea typeface="微软雅黑" panose="020B0503020204020204" charset="-122"/>
                <a:sym typeface="Arial" panose="020B0604020202020204" pitchFamily="34" charset="0"/>
              </a:rPr>
              <a:t>复习目标</a:t>
            </a:r>
            <a:endParaRPr lang="zh-CN" altLang="en-US" sz="26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2" name="矩形 11"/>
          <p:cNvSpPr/>
          <p:nvPr/>
        </p:nvSpPr>
        <p:spPr>
          <a:xfrm>
            <a:off x="588663" y="1413243"/>
            <a:ext cx="11122661" cy="2159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88778" y="1269260"/>
            <a:ext cx="11122546" cy="20877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767408" y="1445095"/>
            <a:ext cx="10513168" cy="1754326"/>
          </a:xfrm>
          <a:prstGeom prst="rect">
            <a:avLst/>
          </a:prstGeom>
          <a:noFill/>
        </p:spPr>
        <p:txBody>
          <a:bodyPr wrap="square" rtlCol="0">
            <a:spAutoFit/>
          </a:bodyPr>
          <a:lstStyle/>
          <a:p>
            <a:pPr algn="just">
              <a:lnSpc>
                <a:spcPct val="150000"/>
              </a:lnSpc>
              <a:tabLst>
                <a:tab pos="2430780" algn="l"/>
              </a:tabLst>
            </a:pPr>
            <a:r>
              <a:rPr lang="en-US" altLang="zh-CN" sz="2400" kern="100" dirty="0">
                <a:latin typeface="Times New Roman" panose="02020603050405020304" pitchFamily="18" charset="0"/>
                <a:ea typeface="楷体" panose="02010609060101010101" pitchFamily="49" charset="-122"/>
              </a:rPr>
              <a:t>1.</a:t>
            </a:r>
            <a:r>
              <a:rPr lang="zh-CN" altLang="zh-CN" sz="2400" kern="100" dirty="0">
                <a:latin typeface="Times New Roman" panose="02020603050405020304" pitchFamily="18" charset="0"/>
                <a:ea typeface="楷体" panose="02010609060101010101" pitchFamily="49" charset="-122"/>
              </a:rPr>
              <a:t>理解外界条件</a:t>
            </a:r>
            <a:r>
              <a:rPr lang="en-US" altLang="zh-CN" sz="2400" kern="100" dirty="0">
                <a:latin typeface="Times New Roman" panose="02020603050405020304" pitchFamily="18" charset="0"/>
                <a:ea typeface="楷体" panose="02010609060101010101" pitchFamily="49" charset="-122"/>
              </a:rPr>
              <a:t>(</a:t>
            </a:r>
            <a:r>
              <a:rPr lang="zh-CN" altLang="zh-CN" sz="2400" kern="100" dirty="0">
                <a:latin typeface="Times New Roman" panose="02020603050405020304" pitchFamily="18" charset="0"/>
                <a:ea typeface="楷体" panose="02010609060101010101" pitchFamily="49" charset="-122"/>
              </a:rPr>
              <a:t>浓度、温度、压强、催化剂等</a:t>
            </a:r>
            <a:r>
              <a:rPr lang="en-US" altLang="zh-CN" sz="2400" kern="100" dirty="0">
                <a:latin typeface="Times New Roman" panose="02020603050405020304" pitchFamily="18" charset="0"/>
                <a:ea typeface="楷体" panose="02010609060101010101" pitchFamily="49" charset="-122"/>
              </a:rPr>
              <a:t>)</a:t>
            </a:r>
            <a:r>
              <a:rPr lang="zh-CN" altLang="zh-CN" sz="2400" kern="100" dirty="0">
                <a:latin typeface="Times New Roman" panose="02020603050405020304" pitchFamily="18" charset="0"/>
                <a:ea typeface="楷体" panose="02010609060101010101" pitchFamily="49" charset="-122"/>
              </a:rPr>
              <a:t>对化学平衡的影响，能用</a:t>
            </a:r>
            <a:r>
              <a:rPr lang="zh-CN" altLang="zh-CN" sz="2400" kern="100" dirty="0" smtClean="0">
                <a:latin typeface="Times New Roman" panose="02020603050405020304" pitchFamily="18" charset="0"/>
                <a:ea typeface="楷体" panose="02010609060101010101" pitchFamily="49" charset="-122"/>
              </a:rPr>
              <a:t>相关</a:t>
            </a:r>
            <a:endParaRPr lang="en-US" altLang="zh-CN" sz="2400" kern="100" dirty="0" smtClean="0">
              <a:latin typeface="Times New Roman" panose="02020603050405020304" pitchFamily="18" charset="0"/>
              <a:ea typeface="楷体" panose="02010609060101010101" pitchFamily="49" charset="-122"/>
            </a:endParaRPr>
          </a:p>
          <a:p>
            <a:pPr algn="just">
              <a:lnSpc>
                <a:spcPct val="150000"/>
              </a:lnSpc>
              <a:tabLst>
                <a:tab pos="2430780" algn="l"/>
              </a:tabLst>
            </a:pPr>
            <a:r>
              <a:rPr lang="en-US" altLang="zh-CN" sz="2400" kern="100" dirty="0">
                <a:latin typeface="Times New Roman" panose="02020603050405020304" pitchFamily="18" charset="0"/>
                <a:ea typeface="楷体" panose="02010609060101010101" pitchFamily="49" charset="-122"/>
              </a:rPr>
              <a:t> </a:t>
            </a:r>
            <a:r>
              <a:rPr lang="en-US" altLang="zh-CN" sz="2400" kern="100" dirty="0" smtClean="0">
                <a:latin typeface="Times New Roman" panose="02020603050405020304" pitchFamily="18" charset="0"/>
                <a:ea typeface="楷体" panose="02010609060101010101" pitchFamily="49" charset="-122"/>
              </a:rPr>
              <a:t>  </a:t>
            </a:r>
            <a:r>
              <a:rPr lang="zh-CN" altLang="zh-CN" sz="2400" kern="100" dirty="0" smtClean="0">
                <a:latin typeface="Times New Roman" panose="02020603050405020304" pitchFamily="18" charset="0"/>
                <a:ea typeface="楷体" panose="02010609060101010101" pitchFamily="49" charset="-122"/>
              </a:rPr>
              <a:t>理论</a:t>
            </a:r>
            <a:r>
              <a:rPr lang="zh-CN" altLang="zh-CN" sz="2400" kern="100" dirty="0">
                <a:latin typeface="Times New Roman" panose="02020603050405020304" pitchFamily="18" charset="0"/>
                <a:ea typeface="楷体" panose="02010609060101010101" pitchFamily="49" charset="-122"/>
              </a:rPr>
              <a:t>解释其一般规律</a:t>
            </a:r>
            <a:r>
              <a:rPr lang="zh-CN" altLang="zh-CN" sz="2400" kern="100" dirty="0" smtClean="0">
                <a:latin typeface="Times New Roman" panose="02020603050405020304" pitchFamily="18" charset="0"/>
                <a:ea typeface="楷体" panose="02010609060101010101" pitchFamily="49" charset="-122"/>
              </a:rPr>
              <a:t>。</a:t>
            </a:r>
            <a:endParaRPr lang="en-US" altLang="zh-CN" sz="2400" kern="100" dirty="0" smtClean="0">
              <a:latin typeface="Times New Roman" panose="02020603050405020304" pitchFamily="18" charset="0"/>
              <a:ea typeface="楷体" panose="02010609060101010101" pitchFamily="49" charset="-122"/>
            </a:endParaRPr>
          </a:p>
          <a:p>
            <a:pPr algn="just">
              <a:lnSpc>
                <a:spcPct val="150000"/>
              </a:lnSpc>
              <a:tabLst>
                <a:tab pos="2430780" algn="l"/>
              </a:tabLst>
            </a:pPr>
            <a:r>
              <a:rPr lang="en-US" altLang="zh-CN" sz="2400" kern="100" dirty="0" smtClean="0">
                <a:latin typeface="Times New Roman" panose="02020603050405020304" pitchFamily="18" charset="0"/>
                <a:ea typeface="楷体" panose="02010609060101010101" pitchFamily="49" charset="-122"/>
              </a:rPr>
              <a:t>2</a:t>
            </a:r>
            <a:r>
              <a:rPr lang="en-US" altLang="zh-CN" sz="2400" kern="100" dirty="0">
                <a:latin typeface="Times New Roman" panose="02020603050405020304" pitchFamily="18" charset="0"/>
                <a:ea typeface="楷体" panose="02010609060101010101" pitchFamily="49" charset="-122"/>
              </a:rPr>
              <a:t>.</a:t>
            </a:r>
            <a:r>
              <a:rPr lang="zh-CN" altLang="zh-CN" sz="2400" kern="100" dirty="0">
                <a:latin typeface="Times New Roman" panose="02020603050405020304" pitchFamily="18" charset="0"/>
                <a:ea typeface="楷体" panose="02010609060101010101" pitchFamily="49" charset="-122"/>
              </a:rPr>
              <a:t>了解化学平衡的调控在生活、生产和科学研究领域中的重要作用。</a:t>
            </a:r>
            <a:endParaRPr lang="zh-CN" altLang="zh-CN" sz="2400" kern="100" dirty="0">
              <a:latin typeface="Times New Roman" panose="02020603050405020304" pitchFamily="18" charset="0"/>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369300" y="692696"/>
            <a:ext cx="11453400" cy="5193729"/>
          </a:xfrm>
          <a:prstGeom prst="rect">
            <a:avLst/>
          </a:prstGeom>
        </p:spPr>
        <p:txBody>
          <a:bodyPr>
            <a:spAutoFit/>
          </a:bodyPr>
          <a:lstStyle/>
          <a:p>
            <a:pPr>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一定条件下存在反应：</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2SO</a:t>
            </a:r>
            <a:r>
              <a:rPr lang="en-US" altLang="zh-CN" sz="2400"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(g</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  </a:t>
            </a:r>
            <a:r>
              <a:rPr lang="en-US" altLang="zh-CN" sz="2400"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2SO</a:t>
            </a:r>
            <a:r>
              <a:rPr lang="en-US" altLang="zh-CN" sz="2400" kern="100" baseline="-25000" dirty="0" smtClean="0">
                <a:latin typeface="Times New Roman" panose="02020603050405020304" pitchFamily="18" charset="0"/>
                <a:ea typeface="微软雅黑" panose="020B050302020402020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，其正反应放热。图</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、图</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2</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表示</a:t>
            </a:r>
            <a:endParaRPr lang="en-US" altLang="zh-CN" sz="2400" kern="100" dirty="0" smtClean="0">
              <a:latin typeface="Times New Roman" panose="02020603050405020304" pitchFamily="18" charset="0"/>
              <a:ea typeface="微软雅黑" panose="020B0503020204020204" charset="-122"/>
              <a:cs typeface="Times New Roman" panose="02020603050405020304" pitchFamily="18" charset="0"/>
            </a:endParaRPr>
          </a:p>
          <a:p>
            <a:pPr>
              <a:lnSpc>
                <a:spcPct val="150000"/>
              </a:lnSpc>
              <a:spcAft>
                <a:spcPts val="0"/>
              </a:spcAft>
            </a:pPr>
            <a:endParaRPr lang="en-US" altLang="zh-CN" sz="500" kern="100" dirty="0">
              <a:latin typeface="Times New Roman" panose="02020603050405020304" pitchFamily="18" charset="0"/>
              <a:ea typeface="微软雅黑" panose="020B0503020204020204" charset="-122"/>
              <a:cs typeface="Times New Roman" panose="02020603050405020304" pitchFamily="18" charset="0"/>
            </a:endParaRPr>
          </a:p>
          <a:p>
            <a:pPr>
              <a:lnSpc>
                <a:spcPct val="150000"/>
              </a:lnSpc>
              <a:spcAft>
                <a:spcPts val="0"/>
              </a:spcAft>
            </a:pP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起始</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时容器甲、丙的体积都是</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V</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，容器乙、丁的体积</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都是</a:t>
            </a:r>
            <a:r>
              <a:rPr lang="en-US" altLang="zh-CN" sz="2400" kern="100" dirty="0" smtClean="0">
                <a:latin typeface="Times New Roman" panose="02020603050405020304" pitchFamily="18" charset="0"/>
                <a:ea typeface="微软雅黑" panose="020B050302020402020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向容器甲、丙内都充</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入</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2</a:t>
            </a:r>
            <a:r>
              <a:rPr lang="en-US" altLang="zh-CN" sz="2400" i="1" kern="100" dirty="0" smtClean="0">
                <a:latin typeface="Times New Roman" panose="02020603050405020304" pitchFamily="18" charset="0"/>
                <a:ea typeface="微软雅黑" panose="020B0503020204020204" charset="-122"/>
                <a:cs typeface="Courier New" panose="02070309020205020404" pitchFamily="49" charset="0"/>
              </a:rPr>
              <a:t>a</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 SO</a:t>
            </a:r>
            <a:r>
              <a:rPr lang="en-US" altLang="zh-CN" sz="2400"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和</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a</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 O</a:t>
            </a:r>
            <a:r>
              <a:rPr lang="en-US" altLang="zh-CN" sz="2400"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并保持恒温；向容器乙、丁内都充入</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a</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 SO</a:t>
            </a:r>
            <a:r>
              <a:rPr lang="en-US" altLang="zh-CN" sz="2400"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0.5</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a</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 O</a:t>
            </a:r>
            <a:r>
              <a:rPr lang="en-US" altLang="zh-CN" sz="2400"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并保持绝热</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即与外界无热量交换</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，在一定温度时开始反应。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图</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达平衡时，</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：甲＝乙</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图</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达平衡时，平衡常数</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K</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：甲</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&lt;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乙</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图</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达平衡时，所需时间</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丙</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&gt;</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图</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达平衡时，体积分数</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φ</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：丙</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&gt;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丁</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5761360" y="871374"/>
          <a:ext cx="1028700" cy="635000"/>
        </p:xfrm>
        <a:graphic>
          <a:graphicData uri="http://schemas.openxmlformats.org/presentationml/2006/ole">
            <mc:AlternateContent xmlns:mc="http://schemas.openxmlformats.org/markup-compatibility/2006">
              <mc:Choice xmlns:v="urn:schemas-microsoft-com:vml" Requires="v">
                <p:oleObj spid="_x0000_s229481" name="文档" r:id="rId1" imgW="1050290" imgH="650875" progId="Word.Document.12">
                  <p:embed/>
                </p:oleObj>
              </mc:Choice>
              <mc:Fallback>
                <p:oleObj name="文档" r:id="rId1" imgW="1050290" imgH="650875" progId="Word.Document.12">
                  <p:embed/>
                  <p:pic>
                    <p:nvPicPr>
                      <p:cNvPr id="0" name="图片 229480"/>
                      <p:cNvPicPr/>
                      <p:nvPr/>
                    </p:nvPicPr>
                    <p:blipFill>
                      <a:blip r:embed="rId2"/>
                      <a:stretch>
                        <a:fillRect/>
                      </a:stretch>
                    </p:blipFill>
                    <p:spPr>
                      <a:xfrm>
                        <a:off x="5761360" y="871374"/>
                        <a:ext cx="1028700" cy="635000"/>
                      </a:xfrm>
                      <a:prstGeom prst="rect">
                        <a:avLst/>
                      </a:prstGeom>
                    </p:spPr>
                  </p:pic>
                </p:oleObj>
              </mc:Fallback>
            </mc:AlternateContent>
          </a:graphicData>
        </a:graphic>
      </p:graphicFrame>
      <p:graphicFrame>
        <p:nvGraphicFramePr>
          <p:cNvPr id="2" name="对象 1"/>
          <p:cNvGraphicFramePr>
            <a:graphicFrameLocks noChangeAspect="1"/>
          </p:cNvGraphicFramePr>
          <p:nvPr/>
        </p:nvGraphicFramePr>
        <p:xfrm>
          <a:off x="8019008" y="1340768"/>
          <a:ext cx="1473200" cy="990600"/>
        </p:xfrm>
        <a:graphic>
          <a:graphicData uri="http://schemas.openxmlformats.org/presentationml/2006/ole">
            <mc:AlternateContent xmlns:mc="http://schemas.openxmlformats.org/markup-compatibility/2006">
              <mc:Choice xmlns:v="urn:schemas-microsoft-com:vml" Requires="v">
                <p:oleObj spid="_x0000_s229482" name="文档" r:id="rId3" imgW="1481455" imgH="995045" progId="Word.Document.12">
                  <p:embed/>
                </p:oleObj>
              </mc:Choice>
              <mc:Fallback>
                <p:oleObj name="文档" r:id="rId3" imgW="1481455" imgH="995045" progId="Word.Document.12">
                  <p:embed/>
                  <p:pic>
                    <p:nvPicPr>
                      <p:cNvPr id="0" name="图片 229481"/>
                      <p:cNvPicPr/>
                      <p:nvPr/>
                    </p:nvPicPr>
                    <p:blipFill>
                      <a:blip r:embed="rId4"/>
                      <a:stretch>
                        <a:fillRect/>
                      </a:stretch>
                    </p:blipFill>
                    <p:spPr>
                      <a:xfrm>
                        <a:off x="8019008" y="1340768"/>
                        <a:ext cx="1473200" cy="990600"/>
                      </a:xfrm>
                      <a:prstGeom prst="rect">
                        <a:avLst/>
                      </a:prstGeom>
                    </p:spPr>
                  </p:pic>
                </p:oleObj>
              </mc:Fallback>
            </mc:AlternateContent>
          </a:graphicData>
        </a:graphic>
      </p:graphicFrame>
      <p:sp>
        <p:nvSpPr>
          <p:cNvPr id="5" name="TextBox 9"/>
          <p:cNvSpPr txBox="1"/>
          <p:nvPr/>
        </p:nvSpPr>
        <p:spPr>
          <a:xfrm>
            <a:off x="178644" y="5169892"/>
            <a:ext cx="756000"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pic>
        <p:nvPicPr>
          <p:cNvPr id="229378" name="Picture 2" descr="7-68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9020" y="3295906"/>
            <a:ext cx="5126078" cy="149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p:nvPr/>
        </p:nvSpPr>
        <p:spPr>
          <a:xfrm>
            <a:off x="210394" y="4581128"/>
            <a:ext cx="756000"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6000" y="476672"/>
            <a:ext cx="11160000" cy="5688632"/>
            <a:chOff x="516000" y="476672"/>
            <a:chExt cx="11160000" cy="5688632"/>
          </a:xfrm>
        </p:grpSpPr>
        <p:grpSp>
          <p:nvGrpSpPr>
            <p:cNvPr id="5" name="组合 4"/>
            <p:cNvGrpSpPr/>
            <p:nvPr/>
          </p:nvGrpSpPr>
          <p:grpSpPr>
            <a:xfrm>
              <a:off x="516000" y="476672"/>
              <a:ext cx="11160000" cy="5688632"/>
              <a:chOff x="516000" y="260648"/>
              <a:chExt cx="11160000" cy="5688632"/>
            </a:xfrm>
          </p:grpSpPr>
          <p:grpSp>
            <p:nvGrpSpPr>
              <p:cNvPr id="6" name="组合 5"/>
              <p:cNvGrpSpPr/>
              <p:nvPr/>
            </p:nvGrpSpPr>
            <p:grpSpPr>
              <a:xfrm>
                <a:off x="516000" y="260648"/>
                <a:ext cx="11160000" cy="5688632"/>
                <a:chOff x="792914" y="3925222"/>
                <a:chExt cx="11160000" cy="5688632"/>
              </a:xfrm>
            </p:grpSpPr>
            <p:sp>
              <p:nvSpPr>
                <p:cNvPr id="8" name="圆角矩形 7"/>
                <p:cNvSpPr/>
                <p:nvPr/>
              </p:nvSpPr>
              <p:spPr>
                <a:xfrm>
                  <a:off x="792914" y="4038112"/>
                  <a:ext cx="11160000" cy="5575742"/>
                </a:xfrm>
                <a:prstGeom prst="roundRect">
                  <a:avLst>
                    <a:gd name="adj" fmla="val 278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useBgFill="1">
              <p:nvSpPr>
                <p:cNvPr id="9" name="矩形 8"/>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0" name="文本框 9"/>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prstClr val="white"/>
                    </a:solidFill>
                    <a:latin typeface="DOUYU Font" pitchFamily="2" charset="-122"/>
                    <a:ea typeface="DOUYU Font" pitchFamily="2" charset="-122"/>
                  </a:endParaRPr>
                </a:p>
              </p:txBody>
            </p:sp>
          </p:grpSp>
          <p:sp>
            <p:nvSpPr>
              <p:cNvPr id="7" name="矩形 6"/>
              <p:cNvSpPr/>
              <p:nvPr/>
            </p:nvSpPr>
            <p:spPr>
              <a:xfrm>
                <a:off x="792913" y="2316936"/>
                <a:ext cx="10606174" cy="3416320"/>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甲和乙若都是恒温恒压，则两者等效，但乙为绝热恒压，又该反应的正反应为放热反应，则温度：甲</a:t>
                </a:r>
                <a:r>
                  <a:rPr lang="en-US" altLang="zh-CN" sz="2400" kern="100" dirty="0">
                    <a:latin typeface="Times New Roman" panose="02020603050405020304" pitchFamily="18" charset="0"/>
                    <a:ea typeface="宋体" panose="02010600030101010101" pitchFamily="2" charset="-122"/>
                  </a:rPr>
                  <a:t>&lt;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乙，温度升高平衡向逆反应方向移动，</a:t>
                </a:r>
                <a:r>
                  <a:rPr lang="en-US" altLang="zh-CN" sz="2400" i="1" kern="100" dirty="0">
                    <a:latin typeface="Times New Roman" panose="02020603050405020304" pitchFamily="18" charset="0"/>
                    <a:ea typeface="宋体" panose="02010600030101010101" pitchFamily="2" charset="-122"/>
                  </a:rPr>
                  <a:t>c</a:t>
                </a:r>
                <a:r>
                  <a:rPr lang="en-US" altLang="zh-CN" sz="2400" kern="100" dirty="0">
                    <a:latin typeface="Times New Roman" panose="02020603050405020304" pitchFamily="18" charset="0"/>
                    <a:ea typeface="宋体" panose="02010600030101010101" pitchFamily="2" charset="-122"/>
                  </a:rPr>
                  <a:t>(SO</a:t>
                </a:r>
                <a:r>
                  <a:rPr lang="en-US" altLang="zh-CN" sz="2400" kern="100" baseline="-25000" dirty="0">
                    <a:latin typeface="Times New Roman" panose="02020603050405020304" pitchFamily="18" charset="0"/>
                    <a:ea typeface="宋体" panose="02010600030101010101" pitchFamily="2" charset="-122"/>
                  </a:rPr>
                  <a:t>2</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：甲</a:t>
                </a:r>
                <a:r>
                  <a:rPr lang="en-US" altLang="zh-CN" sz="2400" kern="100" dirty="0">
                    <a:latin typeface="Times New Roman" panose="02020603050405020304" pitchFamily="18" charset="0"/>
                    <a:ea typeface="宋体" panose="02010600030101010101" pitchFamily="2" charset="-122"/>
                  </a:rPr>
                  <a:t>&lt;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乙，平衡常数</a:t>
                </a:r>
                <a:r>
                  <a:rPr lang="en-US" altLang="zh-CN" sz="2400" i="1" kern="100" dirty="0">
                    <a:latin typeface="Times New Roman" panose="02020603050405020304" pitchFamily="18" charset="0"/>
                    <a:ea typeface="宋体" panose="02010600030101010101" pitchFamily="2" charset="-122"/>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：甲</a:t>
                </a:r>
                <a:r>
                  <a:rPr lang="en-US" altLang="zh-CN" sz="2400" kern="100" dirty="0">
                    <a:latin typeface="Times New Roman" panose="02020603050405020304" pitchFamily="18" charset="0"/>
                    <a:ea typeface="宋体" panose="02010600030101010101" pitchFamily="2" charset="-122"/>
                  </a:rPr>
                  <a:t>&gt;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乙，故</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spc="-30" dirty="0" smtClean="0">
                    <a:latin typeface="Times New Roman" panose="02020603050405020304" pitchFamily="18" charset="0"/>
                    <a:ea typeface="宋体" panose="02010600030101010101" pitchFamily="2" charset="-122"/>
                    <a:cs typeface="Times New Roman" panose="02020603050405020304" pitchFamily="18" charset="0"/>
                  </a:rPr>
                  <a:t>丙</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和丁若都是恒温恒容，则两者等效，但丁为绝热恒容，则温度：丙</a:t>
                </a:r>
                <a:r>
                  <a:rPr lang="en-US" altLang="zh-CN" sz="2400" kern="100" spc="-30" dirty="0">
                    <a:latin typeface="Times New Roman" panose="02020603050405020304" pitchFamily="18" charset="0"/>
                    <a:ea typeface="宋体" panose="02010600030101010101" pitchFamily="2" charset="-122"/>
                  </a:rPr>
                  <a:t>&lt;</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丁，温度越高，反应速率越快，到达平衡的时间越短，所用的时间：丙</a:t>
                </a:r>
                <a:r>
                  <a:rPr lang="en-US" altLang="zh-CN" sz="2400" kern="100" spc="-30" dirty="0">
                    <a:latin typeface="Times New Roman" panose="02020603050405020304" pitchFamily="18" charset="0"/>
                    <a:ea typeface="宋体" panose="02010600030101010101" pitchFamily="2" charset="-122"/>
                  </a:rPr>
                  <a:t>&gt;</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丁，</a:t>
                </a:r>
                <a:r>
                  <a:rPr lang="en-US" altLang="zh-CN" sz="2400" kern="100" spc="-30" dirty="0">
                    <a:latin typeface="Times New Roman" panose="02020603050405020304" pitchFamily="18" charset="0"/>
                    <a:ea typeface="宋体" panose="02010600030101010101" pitchFamily="2" charset="-122"/>
                  </a:rPr>
                  <a:t>C</a:t>
                </a:r>
                <a:r>
                  <a:rPr lang="zh-CN" altLang="zh-CN" sz="2400" kern="100" spc="-30" dirty="0" smtClean="0">
                    <a:latin typeface="Times New Roman" panose="02020603050405020304" pitchFamily="18" charset="0"/>
                    <a:ea typeface="宋体" panose="02010600030101010101" pitchFamily="2" charset="-122"/>
                    <a:cs typeface="Times New Roman" panose="02020603050405020304" pitchFamily="18" charset="0"/>
                  </a:rPr>
                  <a:t>项</a:t>
                </a:r>
                <a:r>
                  <a:rPr lang="zh-CN" altLang="en-US" sz="2400" kern="100" spc="-30" dirty="0" smtClean="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spc="-3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3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温度</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升高平衡向逆反应方向移动，体积分数</a:t>
                </a:r>
                <a:r>
                  <a:rPr lang="en-US" altLang="zh-CN" sz="2400" i="1" kern="100" dirty="0">
                    <a:latin typeface="Times New Roman" panose="02020603050405020304" pitchFamily="18" charset="0"/>
                    <a:ea typeface="宋体" panose="02010600030101010101" pitchFamily="2" charset="-122"/>
                  </a:rPr>
                  <a:t>φ</a:t>
                </a:r>
                <a:r>
                  <a:rPr lang="en-US" altLang="zh-CN" sz="2400" kern="100" dirty="0">
                    <a:latin typeface="Times New Roman" panose="02020603050405020304" pitchFamily="18" charset="0"/>
                    <a:ea typeface="宋体" panose="02010600030101010101" pitchFamily="2" charset="-122"/>
                  </a:rPr>
                  <a:t>(SO</a:t>
                </a:r>
                <a:r>
                  <a:rPr lang="en-US" altLang="zh-CN" sz="2400" kern="100" baseline="-25000" dirty="0">
                    <a:latin typeface="Times New Roman" panose="02020603050405020304" pitchFamily="18" charset="0"/>
                    <a:ea typeface="宋体" panose="02010600030101010101" pitchFamily="2" charset="-122"/>
                  </a:rPr>
                  <a:t>3</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：丙</a:t>
                </a:r>
                <a:r>
                  <a:rPr lang="en-US" altLang="zh-CN" sz="2400" kern="100" dirty="0">
                    <a:latin typeface="Times New Roman" panose="02020603050405020304" pitchFamily="18" charset="0"/>
                    <a:ea typeface="宋体" panose="02010600030101010101" pitchFamily="2" charset="-122"/>
                  </a:rPr>
                  <a:t>&gt;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丁，</a:t>
                </a:r>
                <a:r>
                  <a:rPr lang="en-US" altLang="zh-CN" sz="2400" kern="100" dirty="0">
                    <a:latin typeface="Times New Roman" panose="02020603050405020304" pitchFamily="18" charset="0"/>
                    <a:ea typeface="宋体" panose="02010600030101010101" pitchFamily="2" charset="-122"/>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pic>
          <p:nvPicPr>
            <p:cNvPr id="11" name="Picture 2" descr="7-68T"/>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7331" y="844096"/>
              <a:ext cx="5177339" cy="151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圆角矩形 6"/>
          <p:cNvSpPr/>
          <p:nvPr/>
        </p:nvSpPr>
        <p:spPr>
          <a:xfrm>
            <a:off x="559851" y="1556793"/>
            <a:ext cx="11110368" cy="4032447"/>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任意形状 7"/>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0" name="矩形 9"/>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模型构建</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9" name="矩形 8"/>
          <p:cNvSpPr/>
          <p:nvPr/>
        </p:nvSpPr>
        <p:spPr>
          <a:xfrm>
            <a:off x="1043608" y="1887939"/>
            <a:ext cx="10104784" cy="1685077"/>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构建恒温恒容平衡思维模式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新平衡状态可认为是两个原平衡状态简单的叠加并压缩而成，相当于增大压强。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30403" name="Picture 3" descr="7-4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74140" y="3450337"/>
            <a:ext cx="4843720" cy="134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圆角矩形 6"/>
          <p:cNvSpPr/>
          <p:nvPr/>
        </p:nvSpPr>
        <p:spPr>
          <a:xfrm>
            <a:off x="559851" y="1556793"/>
            <a:ext cx="11110368" cy="4032447"/>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任意形状 7"/>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0" name="矩形 9"/>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模型构建</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9" name="矩形 8"/>
          <p:cNvSpPr/>
          <p:nvPr/>
        </p:nvSpPr>
        <p:spPr>
          <a:xfrm>
            <a:off x="942055" y="1793865"/>
            <a:ext cx="10307890" cy="113107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构建恒温恒压平衡思维模式</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以气体物质的量增加的反应为例，见图示</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新平衡状态可以认为是两个原平衡状态简单的叠加，压强不变，平衡不移动。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31426" name="Picture 2" descr="7-4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05156" y="3316934"/>
            <a:ext cx="3981689" cy="140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a:hlinkClick r:id="rId2"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preferRelativeResize="0"/>
          <p:nvPr/>
        </p:nvPicPr>
        <p:blipFill rotWithShape="1">
          <a:blip r:embed="rId1">
            <a:extLst>
              <a:ext uri="{28A0092B-C50C-407E-A947-70E740481C1C}">
                <a14:useLocalDpi xmlns:a14="http://schemas.microsoft.com/office/drawing/2010/main" val="0"/>
              </a:ext>
            </a:extLst>
          </a:blip>
          <a:srcRect b="24569"/>
          <a:stretch>
            <a:fillRect/>
          </a:stretch>
        </p:blipFill>
        <p:spPr>
          <a:xfrm>
            <a:off x="2400" y="0"/>
            <a:ext cx="12189600" cy="6858000"/>
          </a:xfrm>
          <a:prstGeom prst="rect">
            <a:avLst/>
          </a:prstGeom>
        </p:spPr>
      </p:pic>
      <p:sp>
        <p:nvSpPr>
          <p:cNvPr id="12" name="矩形 11"/>
          <p:cNvSpPr/>
          <p:nvPr/>
        </p:nvSpPr>
        <p:spPr>
          <a:xfrm>
            <a:off x="0" y="1772816"/>
            <a:ext cx="10769912"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396419" y="2852190"/>
            <a:ext cx="10031010" cy="1207831"/>
          </a:xfrm>
          <a:prstGeom prst="rect">
            <a:avLst/>
          </a:prstGeom>
          <a:noFill/>
        </p:spPr>
        <p:txBody>
          <a:bodyPr wrap="square" rtlCol="0" anchor="ctr">
            <a:spAutoFit/>
          </a:bodyPr>
          <a:lstStyle/>
          <a:p>
            <a:pPr algn="ctr">
              <a:lnSpc>
                <a:spcPct val="120000"/>
              </a:lnSpc>
            </a:pPr>
            <a:r>
              <a:rPr lang="zh-CN" altLang="zh-CN" sz="6600" b="1" dirty="0">
                <a:solidFill>
                  <a:schemeClr val="tx1">
                    <a:lumMod val="75000"/>
                    <a:lumOff val="25000"/>
                  </a:schemeClr>
                </a:solidFill>
                <a:latin typeface="微软雅黑" panose="020B0503020204020204" charset="-122"/>
                <a:ea typeface="微软雅黑" panose="020B0503020204020204" charset="-122"/>
              </a:rPr>
              <a:t>工业合成氨</a:t>
            </a:r>
            <a:endParaRPr lang="zh-CN" altLang="zh-CN" sz="6600" b="1" dirty="0">
              <a:solidFill>
                <a:schemeClr val="tx1">
                  <a:lumMod val="75000"/>
                  <a:lumOff val="25000"/>
                </a:schemeClr>
              </a:solidFill>
              <a:latin typeface="微软雅黑" panose="020B0503020204020204" charset="-122"/>
              <a:ea typeface="微软雅黑" panose="020B0503020204020204" charset="-122"/>
            </a:endParaRPr>
          </a:p>
        </p:txBody>
      </p:sp>
      <p:sp>
        <p:nvSpPr>
          <p:cNvPr id="14" name="文本框 13"/>
          <p:cNvSpPr txBox="1"/>
          <p:nvPr/>
        </p:nvSpPr>
        <p:spPr>
          <a:xfrm>
            <a:off x="5807968" y="1988840"/>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15" name="文本框 14"/>
          <p:cNvSpPr txBox="1"/>
          <p:nvPr/>
        </p:nvSpPr>
        <p:spPr>
          <a:xfrm>
            <a:off x="4599047" y="1988840"/>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16" name="文本框 15"/>
          <p:cNvSpPr txBox="1"/>
          <p:nvPr/>
        </p:nvSpPr>
        <p:spPr>
          <a:xfrm>
            <a:off x="4918365" y="2065721"/>
            <a:ext cx="872185" cy="215570"/>
          </a:xfrm>
          <a:custGeom>
            <a:avLst/>
            <a:gdLst/>
            <a:ahLst/>
            <a:cxnLst/>
            <a:rect l="l" t="t" r="r" b="b"/>
            <a:pathLst>
              <a:path w="872185" h="215570">
                <a:moveTo>
                  <a:pt x="607009" y="187909"/>
                </a:moveTo>
                <a:lnTo>
                  <a:pt x="860755" y="187909"/>
                </a:lnTo>
                <a:lnTo>
                  <a:pt x="858469" y="205740"/>
                </a:lnTo>
                <a:cubicBezTo>
                  <a:pt x="858012" y="208483"/>
                  <a:pt x="856754" y="210769"/>
                  <a:pt x="854697" y="212598"/>
                </a:cubicBezTo>
                <a:cubicBezTo>
                  <a:pt x="852639" y="214427"/>
                  <a:pt x="850239" y="215341"/>
                  <a:pt x="847496" y="215341"/>
                </a:cubicBezTo>
                <a:lnTo>
                  <a:pt x="593521" y="215341"/>
                </a:lnTo>
                <a:lnTo>
                  <a:pt x="596036" y="197739"/>
                </a:lnTo>
                <a:cubicBezTo>
                  <a:pt x="596493" y="194844"/>
                  <a:pt x="597751" y="192481"/>
                  <a:pt x="599808" y="190653"/>
                </a:cubicBezTo>
                <a:cubicBezTo>
                  <a:pt x="601865" y="188824"/>
                  <a:pt x="604266" y="187909"/>
                  <a:pt x="607009" y="187909"/>
                </a:cubicBezTo>
                <a:close/>
                <a:moveTo>
                  <a:pt x="509473" y="155905"/>
                </a:moveTo>
                <a:lnTo>
                  <a:pt x="540334" y="155905"/>
                </a:lnTo>
                <a:cubicBezTo>
                  <a:pt x="544449" y="155905"/>
                  <a:pt x="547878" y="157048"/>
                  <a:pt x="550621" y="159334"/>
                </a:cubicBezTo>
                <a:cubicBezTo>
                  <a:pt x="553364" y="161620"/>
                  <a:pt x="554812" y="164668"/>
                  <a:pt x="554964" y="168478"/>
                </a:cubicBezTo>
                <a:lnTo>
                  <a:pt x="556336" y="215113"/>
                </a:lnTo>
                <a:lnTo>
                  <a:pt x="510844" y="215113"/>
                </a:lnTo>
                <a:close/>
                <a:moveTo>
                  <a:pt x="443179" y="155905"/>
                </a:moveTo>
                <a:lnTo>
                  <a:pt x="471297" y="155905"/>
                </a:lnTo>
                <a:cubicBezTo>
                  <a:pt x="476173" y="155905"/>
                  <a:pt x="480212" y="157277"/>
                  <a:pt x="483412" y="160020"/>
                </a:cubicBezTo>
                <a:cubicBezTo>
                  <a:pt x="486613" y="162763"/>
                  <a:pt x="488365" y="166345"/>
                  <a:pt x="488670" y="170764"/>
                </a:cubicBezTo>
                <a:lnTo>
                  <a:pt x="490042" y="215113"/>
                </a:lnTo>
                <a:lnTo>
                  <a:pt x="444550" y="215113"/>
                </a:lnTo>
                <a:close/>
                <a:moveTo>
                  <a:pt x="375056" y="155905"/>
                </a:moveTo>
                <a:lnTo>
                  <a:pt x="403631" y="155905"/>
                </a:lnTo>
                <a:cubicBezTo>
                  <a:pt x="408508" y="155905"/>
                  <a:pt x="412546" y="157277"/>
                  <a:pt x="415747" y="160020"/>
                </a:cubicBezTo>
                <a:cubicBezTo>
                  <a:pt x="418947" y="162763"/>
                  <a:pt x="420700" y="166345"/>
                  <a:pt x="421005" y="170764"/>
                </a:cubicBezTo>
                <a:lnTo>
                  <a:pt x="421919" y="215113"/>
                </a:lnTo>
                <a:lnTo>
                  <a:pt x="376885" y="215113"/>
                </a:lnTo>
                <a:close/>
                <a:moveTo>
                  <a:pt x="311734" y="155905"/>
                </a:moveTo>
                <a:lnTo>
                  <a:pt x="356768" y="155905"/>
                </a:lnTo>
                <a:lnTo>
                  <a:pt x="344652" y="195225"/>
                </a:lnTo>
                <a:cubicBezTo>
                  <a:pt x="342671" y="201168"/>
                  <a:pt x="339013" y="205969"/>
                  <a:pt x="333679" y="209626"/>
                </a:cubicBezTo>
                <a:cubicBezTo>
                  <a:pt x="328345" y="213284"/>
                  <a:pt x="322478" y="215113"/>
                  <a:pt x="316077" y="215113"/>
                </a:cubicBezTo>
                <a:lnTo>
                  <a:pt x="292989" y="215113"/>
                </a:lnTo>
                <a:close/>
                <a:moveTo>
                  <a:pt x="641756" y="10059"/>
                </a:moveTo>
                <a:lnTo>
                  <a:pt x="872185" y="10059"/>
                </a:lnTo>
                <a:lnTo>
                  <a:pt x="869899" y="27889"/>
                </a:lnTo>
                <a:cubicBezTo>
                  <a:pt x="869442" y="30785"/>
                  <a:pt x="868184" y="33147"/>
                  <a:pt x="866127" y="34976"/>
                </a:cubicBezTo>
                <a:cubicBezTo>
                  <a:pt x="864069" y="36805"/>
                  <a:pt x="861593" y="37719"/>
                  <a:pt x="858697" y="37719"/>
                </a:cubicBezTo>
                <a:lnTo>
                  <a:pt x="628269" y="37719"/>
                </a:lnTo>
                <a:lnTo>
                  <a:pt x="630555" y="19888"/>
                </a:lnTo>
                <a:cubicBezTo>
                  <a:pt x="631012" y="16993"/>
                  <a:pt x="632269" y="14631"/>
                  <a:pt x="634327" y="12802"/>
                </a:cubicBezTo>
                <a:cubicBezTo>
                  <a:pt x="636384" y="10973"/>
                  <a:pt x="638860" y="10059"/>
                  <a:pt x="641756" y="10059"/>
                </a:cubicBezTo>
                <a:close/>
                <a:moveTo>
                  <a:pt x="433120" y="0"/>
                </a:moveTo>
                <a:lnTo>
                  <a:pt x="471754" y="0"/>
                </a:lnTo>
                <a:lnTo>
                  <a:pt x="470154" y="13488"/>
                </a:lnTo>
                <a:lnTo>
                  <a:pt x="581710" y="13488"/>
                </a:lnTo>
                <a:lnTo>
                  <a:pt x="580110" y="27661"/>
                </a:lnTo>
                <a:cubicBezTo>
                  <a:pt x="579805" y="29337"/>
                  <a:pt x="579081" y="30747"/>
                  <a:pt x="577939" y="31890"/>
                </a:cubicBezTo>
                <a:cubicBezTo>
                  <a:pt x="576795" y="33033"/>
                  <a:pt x="575538" y="33604"/>
                  <a:pt x="574167" y="33604"/>
                </a:cubicBezTo>
                <a:lnTo>
                  <a:pt x="467639" y="33604"/>
                </a:lnTo>
                <a:lnTo>
                  <a:pt x="465353" y="52121"/>
                </a:lnTo>
                <a:lnTo>
                  <a:pt x="573024" y="52121"/>
                </a:lnTo>
                <a:lnTo>
                  <a:pt x="563880" y="126416"/>
                </a:lnTo>
                <a:cubicBezTo>
                  <a:pt x="563270" y="132360"/>
                  <a:pt x="560908" y="137465"/>
                  <a:pt x="556793" y="141732"/>
                </a:cubicBezTo>
                <a:cubicBezTo>
                  <a:pt x="552831" y="145999"/>
                  <a:pt x="548259" y="148133"/>
                  <a:pt x="543077" y="148133"/>
                </a:cubicBezTo>
                <a:lnTo>
                  <a:pt x="325678" y="148133"/>
                </a:lnTo>
                <a:cubicBezTo>
                  <a:pt x="320649" y="148133"/>
                  <a:pt x="316458" y="145999"/>
                  <a:pt x="313105" y="141732"/>
                </a:cubicBezTo>
                <a:cubicBezTo>
                  <a:pt x="310057" y="137465"/>
                  <a:pt x="308838" y="132360"/>
                  <a:pt x="309448" y="126416"/>
                </a:cubicBezTo>
                <a:lnTo>
                  <a:pt x="318592" y="52121"/>
                </a:lnTo>
                <a:lnTo>
                  <a:pt x="363626" y="52121"/>
                </a:lnTo>
                <a:lnTo>
                  <a:pt x="361340" y="69952"/>
                </a:lnTo>
                <a:lnTo>
                  <a:pt x="361340" y="70638"/>
                </a:lnTo>
                <a:lnTo>
                  <a:pt x="360654" y="76581"/>
                </a:lnTo>
                <a:lnTo>
                  <a:pt x="360426" y="77267"/>
                </a:lnTo>
                <a:lnTo>
                  <a:pt x="355396" y="119787"/>
                </a:lnTo>
                <a:cubicBezTo>
                  <a:pt x="355244" y="121311"/>
                  <a:pt x="355625" y="122682"/>
                  <a:pt x="356539" y="123901"/>
                </a:cubicBezTo>
                <a:cubicBezTo>
                  <a:pt x="357606" y="125121"/>
                  <a:pt x="358825" y="125730"/>
                  <a:pt x="360197" y="125730"/>
                </a:cubicBezTo>
                <a:lnTo>
                  <a:pt x="514502" y="125730"/>
                </a:lnTo>
                <a:cubicBezTo>
                  <a:pt x="515874" y="125730"/>
                  <a:pt x="517017" y="125121"/>
                  <a:pt x="517931" y="123901"/>
                </a:cubicBezTo>
                <a:cubicBezTo>
                  <a:pt x="518998" y="122682"/>
                  <a:pt x="519607" y="121311"/>
                  <a:pt x="519760" y="119787"/>
                </a:cubicBezTo>
                <a:lnTo>
                  <a:pt x="525246" y="74295"/>
                </a:lnTo>
                <a:lnTo>
                  <a:pt x="366598" y="74295"/>
                </a:lnTo>
                <a:lnTo>
                  <a:pt x="369341" y="52121"/>
                </a:lnTo>
                <a:lnTo>
                  <a:pt x="420319" y="52121"/>
                </a:lnTo>
                <a:lnTo>
                  <a:pt x="425805" y="7315"/>
                </a:lnTo>
                <a:cubicBezTo>
                  <a:pt x="426110" y="5182"/>
                  <a:pt x="426948" y="3429"/>
                  <a:pt x="428320" y="2058"/>
                </a:cubicBezTo>
                <a:cubicBezTo>
                  <a:pt x="429691" y="686"/>
                  <a:pt x="431292" y="0"/>
                  <a:pt x="433120" y="0"/>
                </a:cubicBezTo>
                <a:close/>
                <a:moveTo>
                  <a:pt x="136017" y="0"/>
                </a:moveTo>
                <a:lnTo>
                  <a:pt x="175336" y="0"/>
                </a:lnTo>
                <a:lnTo>
                  <a:pt x="174193" y="8230"/>
                </a:lnTo>
                <a:lnTo>
                  <a:pt x="279806" y="8230"/>
                </a:lnTo>
                <a:lnTo>
                  <a:pt x="279577" y="10059"/>
                </a:lnTo>
                <a:cubicBezTo>
                  <a:pt x="278815" y="14935"/>
                  <a:pt x="276644" y="18898"/>
                  <a:pt x="273062" y="21946"/>
                </a:cubicBezTo>
                <a:cubicBezTo>
                  <a:pt x="269481" y="24994"/>
                  <a:pt x="265328" y="26518"/>
                  <a:pt x="260604" y="26518"/>
                </a:cubicBezTo>
                <a:lnTo>
                  <a:pt x="171678" y="26518"/>
                </a:lnTo>
                <a:lnTo>
                  <a:pt x="166649" y="61265"/>
                </a:lnTo>
                <a:lnTo>
                  <a:pt x="211683" y="61265"/>
                </a:lnTo>
                <a:lnTo>
                  <a:pt x="226085" y="37262"/>
                </a:lnTo>
                <a:cubicBezTo>
                  <a:pt x="228828" y="33300"/>
                  <a:pt x="232333" y="31318"/>
                  <a:pt x="236601" y="31318"/>
                </a:cubicBezTo>
                <a:lnTo>
                  <a:pt x="275691" y="31318"/>
                </a:lnTo>
                <a:lnTo>
                  <a:pt x="257860" y="61265"/>
                </a:lnTo>
                <a:lnTo>
                  <a:pt x="283692" y="61265"/>
                </a:lnTo>
                <a:lnTo>
                  <a:pt x="283235" y="64008"/>
                </a:lnTo>
                <a:cubicBezTo>
                  <a:pt x="282473" y="68580"/>
                  <a:pt x="280454" y="72276"/>
                  <a:pt x="277177" y="75095"/>
                </a:cubicBezTo>
                <a:cubicBezTo>
                  <a:pt x="273901" y="77915"/>
                  <a:pt x="269976" y="79324"/>
                  <a:pt x="265404" y="79324"/>
                </a:cubicBezTo>
                <a:lnTo>
                  <a:pt x="84582" y="79324"/>
                </a:lnTo>
                <a:lnTo>
                  <a:pt x="70866" y="99441"/>
                </a:lnTo>
                <a:lnTo>
                  <a:pt x="274548" y="99441"/>
                </a:lnTo>
                <a:lnTo>
                  <a:pt x="274548" y="100584"/>
                </a:lnTo>
                <a:cubicBezTo>
                  <a:pt x="273634" y="105613"/>
                  <a:pt x="271348" y="109728"/>
                  <a:pt x="267690" y="112929"/>
                </a:cubicBezTo>
                <a:cubicBezTo>
                  <a:pt x="264033" y="116129"/>
                  <a:pt x="259765" y="117729"/>
                  <a:pt x="254889" y="117729"/>
                </a:cubicBezTo>
                <a:lnTo>
                  <a:pt x="76352" y="117729"/>
                </a:lnTo>
                <a:lnTo>
                  <a:pt x="73837" y="135560"/>
                </a:lnTo>
                <a:lnTo>
                  <a:pt x="249402" y="135560"/>
                </a:lnTo>
                <a:cubicBezTo>
                  <a:pt x="251841" y="135560"/>
                  <a:pt x="253860" y="136513"/>
                  <a:pt x="255460" y="138418"/>
                </a:cubicBezTo>
                <a:cubicBezTo>
                  <a:pt x="257060" y="140323"/>
                  <a:pt x="257784" y="142570"/>
                  <a:pt x="257632" y="145161"/>
                </a:cubicBezTo>
                <a:lnTo>
                  <a:pt x="251231" y="190195"/>
                </a:lnTo>
                <a:cubicBezTo>
                  <a:pt x="250164" y="197053"/>
                  <a:pt x="246888" y="202997"/>
                  <a:pt x="241401" y="208026"/>
                </a:cubicBezTo>
                <a:cubicBezTo>
                  <a:pt x="235762" y="213055"/>
                  <a:pt x="229438" y="215570"/>
                  <a:pt x="222427" y="215570"/>
                </a:cubicBezTo>
                <a:lnTo>
                  <a:pt x="77495" y="215570"/>
                </a:lnTo>
                <a:cubicBezTo>
                  <a:pt x="78409" y="210084"/>
                  <a:pt x="80848" y="205664"/>
                  <a:pt x="84810" y="202311"/>
                </a:cubicBezTo>
                <a:cubicBezTo>
                  <a:pt x="88773" y="198958"/>
                  <a:pt x="93345" y="197282"/>
                  <a:pt x="98526" y="197282"/>
                </a:cubicBezTo>
                <a:lnTo>
                  <a:pt x="192938" y="197282"/>
                </a:lnTo>
                <a:cubicBezTo>
                  <a:pt x="196138" y="197282"/>
                  <a:pt x="198653" y="196139"/>
                  <a:pt x="200482" y="193853"/>
                </a:cubicBezTo>
                <a:cubicBezTo>
                  <a:pt x="202311" y="191719"/>
                  <a:pt x="203454" y="189052"/>
                  <a:pt x="203911" y="185852"/>
                </a:cubicBezTo>
                <a:lnTo>
                  <a:pt x="208483" y="153848"/>
                </a:lnTo>
                <a:lnTo>
                  <a:pt x="23545" y="153848"/>
                </a:lnTo>
                <a:lnTo>
                  <a:pt x="27889" y="123901"/>
                </a:lnTo>
                <a:lnTo>
                  <a:pt x="0" y="123901"/>
                </a:lnTo>
                <a:lnTo>
                  <a:pt x="33147" y="79324"/>
                </a:lnTo>
                <a:lnTo>
                  <a:pt x="3429" y="79324"/>
                </a:lnTo>
                <a:lnTo>
                  <a:pt x="3886" y="76581"/>
                </a:lnTo>
                <a:cubicBezTo>
                  <a:pt x="4495" y="72009"/>
                  <a:pt x="6477" y="68314"/>
                  <a:pt x="9829" y="65494"/>
                </a:cubicBezTo>
                <a:cubicBezTo>
                  <a:pt x="13182" y="62675"/>
                  <a:pt x="17068" y="61265"/>
                  <a:pt x="21488" y="61265"/>
                </a:cubicBezTo>
                <a:lnTo>
                  <a:pt x="118872" y="61265"/>
                </a:lnTo>
                <a:lnTo>
                  <a:pt x="123901" y="26518"/>
                </a:lnTo>
                <a:lnTo>
                  <a:pt x="24231" y="26518"/>
                </a:lnTo>
                <a:lnTo>
                  <a:pt x="24460" y="24918"/>
                </a:lnTo>
                <a:cubicBezTo>
                  <a:pt x="25374" y="20041"/>
                  <a:pt x="27584" y="16040"/>
                  <a:pt x="31089" y="12916"/>
                </a:cubicBezTo>
                <a:cubicBezTo>
                  <a:pt x="34594" y="9792"/>
                  <a:pt x="38785" y="8230"/>
                  <a:pt x="43662" y="8230"/>
                </a:cubicBezTo>
                <a:lnTo>
                  <a:pt x="126415" y="8230"/>
                </a:lnTo>
                <a:cubicBezTo>
                  <a:pt x="126720" y="5791"/>
                  <a:pt x="127787" y="3810"/>
                  <a:pt x="129616" y="2286"/>
                </a:cubicBezTo>
                <a:cubicBezTo>
                  <a:pt x="131445" y="762"/>
                  <a:pt x="133578" y="0"/>
                  <a:pt x="136017"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kumimoji="1" lang="zh-CN" altLang="en-US" dirty="0">
              <a:solidFill>
                <a:schemeClr val="bg1">
                  <a:lumMod val="65000"/>
                </a:schemeClr>
              </a:solidFill>
              <a:latin typeface="DOUYU Font" pitchFamily="2" charset="-122"/>
              <a:ea typeface="DOUYU Font"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66023" y="392028"/>
            <a:ext cx="5801985" cy="2862322"/>
          </a:xfrm>
          <a:prstGeom prst="rect">
            <a:avLst/>
          </a:prstGeom>
        </p:spPr>
        <p:txBody>
          <a:bodyPr wrap="square">
            <a:spAutoFit/>
          </a:bodyPr>
          <a:lstStyle/>
          <a:p>
            <a:pPr algn="just">
              <a:lnSpc>
                <a:spcPct val="150000"/>
              </a:lnSpc>
              <a:spcAft>
                <a:spcPts val="0"/>
              </a:spcAft>
            </a:pPr>
            <a:r>
              <a:rPr lang="zh-CN" altLang="en-US" sz="2400" kern="100" dirty="0" smtClean="0">
                <a:latin typeface="Times New Roman" panose="02020603050405020304" pitchFamily="18" charset="0"/>
                <a:ea typeface="微软雅黑" panose="020B0503020204020204" charset="-122"/>
                <a:cs typeface="Times New Roman" panose="02020603050405020304" pitchFamily="18" charset="0"/>
              </a:rPr>
              <a:t>如</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图</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是工业合成氨的工艺，根据流程解答下列问题</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charset="-122"/>
              <a:cs typeface="Times New Roman" panose="02020603050405020304" pitchFamily="18" charset="0"/>
            </a:endParaRPr>
          </a:p>
          <a:p>
            <a:pPr lvl="0" algn="just">
              <a:lnSpc>
                <a:spcPct val="150000"/>
              </a:lnSpc>
            </a:pPr>
            <a:r>
              <a:rPr lang="en-US" altLang="zh-CN" sz="2400" kern="100" dirty="0">
                <a:solidFill>
                  <a:prstClr val="black"/>
                </a:solidFill>
                <a:latin typeface="Times New Roman" panose="02020603050405020304" pitchFamily="18" charset="0"/>
                <a:ea typeface="微软雅黑" panose="020B0503020204020204" charset="-122"/>
                <a:cs typeface="Courier New" panose="02070309020205020404" pitchFamily="49" charset="0"/>
              </a:rPr>
              <a:t>(1)</a:t>
            </a:r>
            <a:r>
              <a:rPr lang="zh-CN" altLang="zh-CN" sz="24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工业合成氨是人类科学技术的一项重大突破，其热化学方程式如下：</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pPr>
            <a:r>
              <a:rPr lang="en-US" altLang="zh-CN" sz="2400" kern="100" spc="-30" dirty="0">
                <a:solidFill>
                  <a:prstClr val="black"/>
                </a:solidFill>
                <a:latin typeface="Times New Roman" panose="02020603050405020304" pitchFamily="18" charset="0"/>
                <a:ea typeface="微软雅黑" panose="020B0503020204020204" charset="-122"/>
                <a:cs typeface="Courier New" panose="02070309020205020404" pitchFamily="49" charset="0"/>
              </a:rPr>
              <a:t>N</a:t>
            </a:r>
            <a:r>
              <a:rPr lang="en-US" altLang="zh-CN" sz="2400" kern="100" spc="-30" baseline="-25000" dirty="0">
                <a:solidFill>
                  <a:prstClr val="black"/>
                </a:solidFill>
                <a:latin typeface="Times New Roman" panose="02020603050405020304" pitchFamily="18" charset="0"/>
                <a:ea typeface="微软雅黑" panose="020B0503020204020204" charset="-122"/>
                <a:cs typeface="Courier New" panose="02070309020205020404" pitchFamily="49" charset="0"/>
              </a:rPr>
              <a:t>2</a:t>
            </a:r>
            <a:r>
              <a:rPr lang="en-US" altLang="zh-CN" sz="2400" kern="100" spc="-30" dirty="0">
                <a:solidFill>
                  <a:prstClr val="black"/>
                </a:solidFill>
                <a:latin typeface="Times New Roman" panose="02020603050405020304" pitchFamily="18" charset="0"/>
                <a:ea typeface="微软雅黑" panose="020B0503020204020204" charset="-122"/>
                <a:cs typeface="Courier New" panose="02070309020205020404" pitchFamily="49" charset="0"/>
              </a:rPr>
              <a:t>(g)</a:t>
            </a:r>
            <a:r>
              <a:rPr lang="zh-CN" altLang="zh-CN" sz="2400" kern="100" spc="-3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spc="-30" dirty="0">
                <a:solidFill>
                  <a:prstClr val="black"/>
                </a:solidFill>
                <a:latin typeface="Times New Roman" panose="02020603050405020304" pitchFamily="18" charset="0"/>
                <a:ea typeface="微软雅黑" panose="020B0503020204020204" charset="-122"/>
                <a:cs typeface="Courier New" panose="02070309020205020404" pitchFamily="49" charset="0"/>
              </a:rPr>
              <a:t>3H</a:t>
            </a:r>
            <a:r>
              <a:rPr lang="en-US" altLang="zh-CN" sz="2400" kern="100" spc="-30" baseline="-25000" dirty="0">
                <a:solidFill>
                  <a:prstClr val="black"/>
                </a:solidFill>
                <a:latin typeface="Times New Roman" panose="02020603050405020304" pitchFamily="18" charset="0"/>
                <a:ea typeface="微软雅黑" panose="020B0503020204020204" charset="-122"/>
                <a:cs typeface="Courier New" panose="02070309020205020404" pitchFamily="49" charset="0"/>
              </a:rPr>
              <a:t>2</a:t>
            </a:r>
            <a:r>
              <a:rPr lang="en-US" altLang="zh-CN" sz="2400" kern="100" spc="-30" dirty="0">
                <a:solidFill>
                  <a:prstClr val="black"/>
                </a:solidFill>
                <a:latin typeface="Times New Roman" panose="02020603050405020304" pitchFamily="18" charset="0"/>
                <a:ea typeface="微软雅黑" panose="020B0503020204020204" charset="-122"/>
                <a:cs typeface="Courier New" panose="02070309020205020404" pitchFamily="49" charset="0"/>
              </a:rPr>
              <a:t>(g</a:t>
            </a:r>
            <a:r>
              <a:rPr lang="en-US" altLang="zh-CN" sz="2400" kern="100" spc="-30" dirty="0" smtClean="0">
                <a:solidFill>
                  <a:prstClr val="black"/>
                </a:solidFill>
                <a:latin typeface="Times New Roman" panose="02020603050405020304" pitchFamily="18" charset="0"/>
                <a:ea typeface="微软雅黑" panose="020B0503020204020204" charset="-122"/>
                <a:cs typeface="Courier New" panose="02070309020205020404" pitchFamily="49" charset="0"/>
              </a:rPr>
              <a:t>) </a:t>
            </a:r>
            <a:r>
              <a:rPr lang="en-US" altLang="zh-CN" sz="2400" kern="100" spc="-30" dirty="0" smtClean="0">
                <a:solidFill>
                  <a:prstClr val="black"/>
                </a:solidFill>
                <a:latin typeface="ZBFH" panose="02020603050405020304" pitchFamily="18" charset="0"/>
                <a:ea typeface="微软雅黑" panose="020B0503020204020204" charset="-122"/>
                <a:cs typeface="Times New Roman" panose="02020603050405020304" pitchFamily="18" charset="0"/>
              </a:rPr>
              <a:t>      </a:t>
            </a:r>
            <a:r>
              <a:rPr lang="en-US" altLang="zh-CN" sz="2400" kern="100" spc="-30" dirty="0">
                <a:solidFill>
                  <a:prstClr val="black"/>
                </a:solidFill>
                <a:latin typeface="Times New Roman" panose="02020603050405020304" pitchFamily="18" charset="0"/>
                <a:ea typeface="微软雅黑" panose="020B0503020204020204" charset="-122"/>
                <a:cs typeface="Courier New" panose="02070309020205020404" pitchFamily="49" charset="0"/>
              </a:rPr>
              <a:t>2NH</a:t>
            </a:r>
            <a:r>
              <a:rPr lang="en-US" altLang="zh-CN" sz="2400" kern="100" spc="-30" baseline="-25000" dirty="0">
                <a:solidFill>
                  <a:prstClr val="black"/>
                </a:solidFill>
                <a:latin typeface="Times New Roman" panose="02020603050405020304" pitchFamily="18" charset="0"/>
                <a:ea typeface="微软雅黑" panose="020B0503020204020204" charset="-122"/>
                <a:cs typeface="Courier New" panose="02070309020205020404" pitchFamily="49" charset="0"/>
              </a:rPr>
              <a:t>3</a:t>
            </a:r>
            <a:r>
              <a:rPr lang="en-US" altLang="zh-CN" sz="2400" kern="100" spc="-30" dirty="0">
                <a:solidFill>
                  <a:prstClr val="black"/>
                </a:solidFill>
                <a:latin typeface="Times New Roman" panose="02020603050405020304" pitchFamily="18" charset="0"/>
                <a:ea typeface="微软雅黑" panose="020B0503020204020204" charset="-122"/>
                <a:cs typeface="Courier New" panose="02070309020205020404" pitchFamily="49" charset="0"/>
              </a:rPr>
              <a:t>(g)</a:t>
            </a:r>
            <a:r>
              <a:rPr lang="zh-CN" altLang="zh-CN" sz="2400" kern="100" spc="-30" dirty="0">
                <a:solidFill>
                  <a:prstClr val="black"/>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kern="100" spc="-30" dirty="0">
                <a:solidFill>
                  <a:prstClr val="black"/>
                </a:solidFill>
                <a:latin typeface="Times New Roman" panose="02020603050405020304" pitchFamily="18" charset="0"/>
                <a:ea typeface="微软雅黑" panose="020B0503020204020204" charset="-122"/>
                <a:cs typeface="Courier New" panose="02070309020205020404" pitchFamily="49" charset="0"/>
              </a:rPr>
              <a:t>Δ</a:t>
            </a:r>
            <a:r>
              <a:rPr lang="en-US" altLang="zh-CN" sz="2400" i="1" kern="100" spc="-30" dirty="0">
                <a:solidFill>
                  <a:prstClr val="black"/>
                </a:solidFill>
                <a:latin typeface="Times New Roman" panose="02020603050405020304" pitchFamily="18" charset="0"/>
                <a:ea typeface="微软雅黑" panose="020B0503020204020204" charset="-122"/>
                <a:cs typeface="Courier New" panose="02070309020205020404" pitchFamily="49" charset="0"/>
              </a:rPr>
              <a:t>H</a:t>
            </a:r>
            <a:r>
              <a:rPr lang="zh-CN" altLang="zh-CN" sz="2400" kern="100" spc="-3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zh-CN" altLang="zh-CN" sz="2400" kern="100" spc="-3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en-US" altLang="zh-CN" sz="2400" kern="100" spc="-30" dirty="0">
                <a:solidFill>
                  <a:prstClr val="black"/>
                </a:solidFill>
                <a:latin typeface="Times New Roman" panose="02020603050405020304" pitchFamily="18" charset="0"/>
                <a:ea typeface="微软雅黑" panose="020B0503020204020204" charset="-122"/>
                <a:cs typeface="Courier New" panose="02070309020205020404" pitchFamily="49" charset="0"/>
              </a:rPr>
              <a:t>92.4 kJ</a:t>
            </a:r>
            <a:r>
              <a:rPr lang="en-US" altLang="zh-CN" sz="2400" kern="100" spc="-30" dirty="0" smtClean="0">
                <a:solidFill>
                  <a:prstClr val="black"/>
                </a:solidFill>
                <a:latin typeface="Times New Roman" panose="02020603050405020304" pitchFamily="18" charset="0"/>
                <a:ea typeface="微软雅黑" panose="020B0503020204020204" charset="-122"/>
                <a:cs typeface="Courier New" panose="02070309020205020404" pitchFamily="49" charset="0"/>
              </a:rPr>
              <a:t>·</a:t>
            </a:r>
            <a:endParaRPr lang="en-US" altLang="zh-CN" sz="2400" kern="100" spc="-30" dirty="0" smtClean="0">
              <a:solidFill>
                <a:prstClr val="black"/>
              </a:solidFill>
              <a:latin typeface="Times New Roman" panose="02020603050405020304" pitchFamily="18" charset="0"/>
              <a:ea typeface="微软雅黑" panose="020B0503020204020204" charset="-122"/>
              <a:cs typeface="Courier New" panose="02070309020205020404" pitchFamily="49" charset="0"/>
            </a:endParaRPr>
          </a:p>
        </p:txBody>
      </p:sp>
      <p:pic>
        <p:nvPicPr>
          <p:cNvPr id="232450" name="Picture 2" descr="7-2X"/>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4367" y="369370"/>
            <a:ext cx="5602273" cy="269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对象 7"/>
          <p:cNvGraphicFramePr>
            <a:graphicFrameLocks noChangeAspect="1"/>
          </p:cNvGraphicFramePr>
          <p:nvPr/>
        </p:nvGraphicFramePr>
        <p:xfrm>
          <a:off x="2258988" y="2755900"/>
          <a:ext cx="1028700" cy="635000"/>
        </p:xfrm>
        <a:graphic>
          <a:graphicData uri="http://schemas.openxmlformats.org/presentationml/2006/ole">
            <mc:AlternateContent xmlns:mc="http://schemas.openxmlformats.org/markup-compatibility/2006">
              <mc:Choice xmlns:v="urn:schemas-microsoft-com:vml" Requires="v">
                <p:oleObj spid="_x0000_s232499" name="文档" r:id="rId2" imgW="1050290" imgH="650875" progId="Word.Document.12">
                  <p:embed/>
                </p:oleObj>
              </mc:Choice>
              <mc:Fallback>
                <p:oleObj name="文档" r:id="rId2" imgW="1050290" imgH="650875" progId="Word.Document.12">
                  <p:embed/>
                  <p:pic>
                    <p:nvPicPr>
                      <p:cNvPr id="0" name="图片 232498"/>
                      <p:cNvPicPr/>
                      <p:nvPr/>
                    </p:nvPicPr>
                    <p:blipFill>
                      <a:blip r:embed="rId3"/>
                      <a:stretch>
                        <a:fillRect/>
                      </a:stretch>
                    </p:blipFill>
                    <p:spPr>
                      <a:xfrm>
                        <a:off x="2258988" y="2755900"/>
                        <a:ext cx="1028700" cy="635000"/>
                      </a:xfrm>
                      <a:prstGeom prst="rect">
                        <a:avLst/>
                      </a:prstGeom>
                    </p:spPr>
                  </p:pic>
                </p:oleObj>
              </mc:Fallback>
            </mc:AlternateContent>
          </a:graphicData>
        </a:graphic>
      </p:graphicFrame>
      <p:sp>
        <p:nvSpPr>
          <p:cNvPr id="11" name="矩形 10"/>
          <p:cNvSpPr/>
          <p:nvPr/>
        </p:nvSpPr>
        <p:spPr>
          <a:xfrm>
            <a:off x="366024" y="3228216"/>
            <a:ext cx="11459952" cy="2793072"/>
          </a:xfrm>
          <a:prstGeom prst="rect">
            <a:avLst/>
          </a:prstGeom>
        </p:spPr>
        <p:txBody>
          <a:bodyPr wrap="square">
            <a:spAutoFit/>
          </a:bodyPr>
          <a:lstStyle/>
          <a:p>
            <a:pPr algn="just">
              <a:lnSpc>
                <a:spcPct val="150000"/>
              </a:lnSpc>
              <a:spcAft>
                <a:spcPts val="0"/>
              </a:spcAft>
            </a:pPr>
            <a:r>
              <a:rPr lang="en-US" altLang="zh-CN" sz="2400" kern="100" dirty="0" err="1" smtClean="0">
                <a:latin typeface="Times New Roman" panose="02020603050405020304" pitchFamily="18" charset="0"/>
                <a:ea typeface="微软雅黑" panose="020B0503020204020204" charset="-122"/>
                <a:cs typeface="Courier New" panose="02070309020205020404" pitchFamily="49" charset="0"/>
              </a:rPr>
              <a:t>mol</a:t>
            </a:r>
            <a:r>
              <a:rPr lang="zh-CN" altLang="zh-CN" sz="2400" kern="100" baseline="300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，结合反应的化学方程式分析哪些措施可以提高合成氨的反应速率？哪些措施可以提高氮气或氢气的转化率？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提示</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　</a:t>
            </a:r>
            <a:r>
              <a:rPr lang="zh-CN" altLang="zh-CN" sz="2400"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升高温度、增大压强、增大反应物的浓度、使用催化剂等，都可以使合成氨的反应速率增大；降低温度、增大压强、增大反应物浓度或减小生成物浓度等有利于提高氮气或氢气的转化率。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linds(horizontal)">
                                      <p:cBhvr>
                                        <p:cTn id="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66023" y="392028"/>
            <a:ext cx="5801985" cy="1131079"/>
          </a:xfrm>
          <a:prstGeom prst="rect">
            <a:avLst/>
          </a:prstGeom>
        </p:spPr>
        <p:txBody>
          <a:bodyPr wrap="square">
            <a:spAutoFit/>
          </a:bodyPr>
          <a:lstStyle/>
          <a:p>
            <a:pPr>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工业合成氨中，使用铁触媒作催化剂。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pPr>
            <a:r>
              <a:rPr lang="en-US" altLang="zh-CN" sz="2400" kern="100" spc="-30" dirty="0">
                <a:latin typeface="宋体" panose="02010600030101010101" pitchFamily="2" charset="-122"/>
                <a:ea typeface="微软雅黑" panose="020B0503020204020204" charset="-122"/>
                <a:cs typeface="Times New Roman" panose="02020603050405020304" pitchFamily="18" charset="0"/>
              </a:rPr>
              <a:t>①</a:t>
            </a:r>
            <a:r>
              <a:rPr lang="zh-CN" altLang="zh-CN" sz="2400" kern="100" spc="-30" dirty="0">
                <a:latin typeface="Times New Roman" panose="02020603050405020304" pitchFamily="18" charset="0"/>
                <a:ea typeface="微软雅黑" panose="020B0503020204020204" charset="-122"/>
                <a:cs typeface="Times New Roman" panose="02020603050405020304" pitchFamily="18" charset="0"/>
              </a:rPr>
              <a:t>铁触媒加快化学反应速率的原因是</a:t>
            </a:r>
            <a:r>
              <a:rPr lang="zh-CN" altLang="zh-CN" sz="2400" kern="100" spc="-30" dirty="0" smtClean="0">
                <a:latin typeface="Times New Roman" panose="02020603050405020304" pitchFamily="18" charset="0"/>
                <a:ea typeface="微软雅黑" panose="020B0503020204020204" charset="-122"/>
                <a:cs typeface="Times New Roman" panose="02020603050405020304" pitchFamily="18" charset="0"/>
              </a:rPr>
              <a:t>什么</a:t>
            </a:r>
            <a:r>
              <a:rPr lang="en-US" altLang="zh-CN" sz="2400" kern="100" spc="-30" dirty="0" smtClean="0">
                <a:latin typeface="Times New Roman" panose="02020603050405020304" pitchFamily="18" charset="0"/>
                <a:ea typeface="微软雅黑" panose="020B0503020204020204" charset="-122"/>
                <a:cs typeface="Times New Roman" panose="02020603050405020304" pitchFamily="18" charset="0"/>
              </a:rPr>
              <a:t>?</a:t>
            </a:r>
            <a:endParaRPr lang="zh-CN" altLang="zh-CN" sz="1050" kern="100" spc="-3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366024" y="3691986"/>
            <a:ext cx="11459952" cy="2793072"/>
          </a:xfrm>
          <a:prstGeom prst="rect">
            <a:avLst/>
          </a:prstGeom>
        </p:spPr>
        <p:txBody>
          <a:bodyPr wrap="square">
            <a:spAutoFit/>
          </a:bodyPr>
          <a:lstStyle/>
          <a:p>
            <a:pPr algn="just">
              <a:lnSpc>
                <a:spcPct val="150000"/>
              </a:lnSpc>
              <a:spcAft>
                <a:spcPts val="0"/>
              </a:spcAft>
            </a:pPr>
            <a:r>
              <a:rPr lang="en-US" altLang="zh-CN" sz="2400" kern="100" dirty="0">
                <a:latin typeface="宋体" panose="02010600030101010101" pitchFamily="2" charset="-122"/>
                <a:ea typeface="微软雅黑" panose="020B050302020402020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铁触媒能提高氢气的平衡转化率吗？</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简述理由。</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提示</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　</a:t>
            </a:r>
            <a:r>
              <a:rPr lang="zh-CN" altLang="zh-CN" sz="2400"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不能。因为催化剂对化学平衡无影响。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铁触媒能提高反应混合物中氨的体积分数吗？</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提示</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　</a:t>
            </a:r>
            <a:r>
              <a:rPr lang="zh-CN" altLang="zh-CN" sz="2400"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能。因为实际合成氨过程为非平衡状态下进行，反应速率大，单位时间里生产的氨气的量多。</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366023" y="1453384"/>
            <a:ext cx="5801985" cy="2308324"/>
          </a:xfrm>
          <a:prstGeom prst="rect">
            <a:avLst/>
          </a:prstGeom>
        </p:spPr>
        <p:txBody>
          <a:bodyPr wrap="square">
            <a:spAutoFit/>
          </a:bodyPr>
          <a:lstStyle/>
          <a:p>
            <a:pPr algn="just">
              <a:lnSpc>
                <a:spcPct val="150000"/>
              </a:lnSpc>
              <a:spcAft>
                <a:spcPts val="0"/>
              </a:spcAft>
            </a:pPr>
            <a:r>
              <a:rPr lang="zh-CN" altLang="zh-CN" sz="2400" kern="100">
                <a:solidFill>
                  <a:srgbClr val="C00000"/>
                </a:solidFill>
                <a:latin typeface="Times New Roman" panose="02020603050405020304" pitchFamily="18" charset="0"/>
                <a:ea typeface="微软雅黑" panose="020B0503020204020204" charset="-122"/>
                <a:cs typeface="Times New Roman" panose="02020603050405020304" pitchFamily="18" charset="0"/>
              </a:rPr>
              <a:t>提示</a:t>
            </a:r>
            <a:r>
              <a:rPr lang="zh-CN" altLang="zh-CN" sz="2400" kern="100">
                <a:latin typeface="Times New Roman" panose="02020603050405020304" pitchFamily="18" charset="0"/>
                <a:ea typeface="微软雅黑" panose="020B0503020204020204" charset="-122"/>
                <a:cs typeface="Times New Roman" panose="02020603050405020304" pitchFamily="18" charset="0"/>
              </a:rPr>
              <a:t>　</a:t>
            </a:r>
            <a:r>
              <a:rPr lang="zh-CN" altLang="zh-CN" sz="2400" kern="100">
                <a:solidFill>
                  <a:srgbClr val="0000FF"/>
                </a:solidFill>
                <a:latin typeface="Times New Roman" panose="02020603050405020304" pitchFamily="18" charset="0"/>
                <a:ea typeface="微软雅黑" panose="020B0503020204020204" charset="-122"/>
                <a:cs typeface="Times New Roman" panose="02020603050405020304" pitchFamily="18" charset="0"/>
              </a:rPr>
              <a:t>使用铁触媒作催化剂改变了反应历程，降低了反应的活化能，提高了活化分子的百分数，有效碰撞次数增加，反应速率加快。</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7" name="Picture 2" descr="7-2X"/>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4367" y="369370"/>
            <a:ext cx="5602273" cy="269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linds(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linds(horizontal)">
                                      <p:cBhvr>
                                        <p:cTn id="1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66023" y="392028"/>
            <a:ext cx="5585961" cy="3416320"/>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合成氨时选择</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500 </a:t>
            </a:r>
            <a:r>
              <a:rPr lang="en-US" altLang="zh-CN" sz="2400" kern="10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而不采用常温主要考虑什么因素？</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提示</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　</a:t>
            </a:r>
            <a:r>
              <a:rPr lang="zh-CN" altLang="zh-CN" sz="2400"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考虑速率因素，</a:t>
            </a:r>
            <a:r>
              <a:rPr lang="en-US" altLang="zh-CN" sz="2400" kern="100" dirty="0">
                <a:solidFill>
                  <a:srgbClr val="0000FF"/>
                </a:solidFill>
                <a:latin typeface="Times New Roman" panose="02020603050405020304" pitchFamily="18" charset="0"/>
                <a:ea typeface="微软雅黑" panose="020B0503020204020204" charset="-122"/>
                <a:cs typeface="Courier New" panose="02070309020205020404" pitchFamily="49" charset="0"/>
              </a:rPr>
              <a:t>500 </a:t>
            </a:r>
            <a:r>
              <a:rPr lang="en-US" altLang="zh-CN" sz="2400" kern="100" dirty="0">
                <a:solidFill>
                  <a:srgbClr val="0000FF"/>
                </a:solidFill>
                <a:latin typeface="宋体" panose="02010600030101010101" pitchFamily="2" charset="-122"/>
                <a:ea typeface="微软雅黑" panose="020B0503020204020204" charset="-122"/>
                <a:cs typeface="Times New Roman" panose="02020603050405020304" pitchFamily="18" charset="0"/>
              </a:rPr>
              <a:t>℃</a:t>
            </a:r>
            <a:r>
              <a:rPr lang="zh-CN" altLang="zh-CN" sz="2400"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时催化剂的催化活性最好。</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spc="-60" dirty="0">
                <a:latin typeface="Times New Roman" panose="02020603050405020304" pitchFamily="18" charset="0"/>
                <a:ea typeface="微软雅黑" panose="020B0503020204020204" charset="-122"/>
                <a:cs typeface="Courier New" panose="02070309020205020404" pitchFamily="49" charset="0"/>
              </a:rPr>
              <a:t>(4)</a:t>
            </a:r>
            <a:r>
              <a:rPr lang="zh-CN" altLang="zh-CN" sz="2400" kern="100" spc="-60" dirty="0">
                <a:latin typeface="Times New Roman" panose="02020603050405020304" pitchFamily="18" charset="0"/>
                <a:ea typeface="微软雅黑" panose="020B0503020204020204" charset="-122"/>
                <a:cs typeface="Times New Roman" panose="02020603050405020304" pitchFamily="18" charset="0"/>
              </a:rPr>
              <a:t>合成氨时一般采用的压强为</a:t>
            </a:r>
            <a:r>
              <a:rPr lang="en-US" altLang="zh-CN" sz="2400" kern="100" spc="-60" dirty="0">
                <a:latin typeface="Times New Roman" panose="02020603050405020304" pitchFamily="18" charset="0"/>
                <a:ea typeface="微软雅黑" panose="020B0503020204020204" charset="-122"/>
                <a:cs typeface="Courier New" panose="02070309020205020404" pitchFamily="49" charset="0"/>
              </a:rPr>
              <a:t>10</a:t>
            </a:r>
            <a:r>
              <a:rPr lang="zh-CN" altLang="zh-CN" sz="2400" kern="100" spc="-60" dirty="0" smtClean="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spc="-60" dirty="0" smtClean="0">
                <a:latin typeface="Times New Roman" panose="02020603050405020304" pitchFamily="18" charset="0"/>
                <a:ea typeface="微软雅黑" panose="020B0503020204020204" charset="-122"/>
                <a:cs typeface="Courier New" panose="02070309020205020404" pitchFamily="49" charset="0"/>
              </a:rPr>
              <a:t>30 </a:t>
            </a:r>
            <a:r>
              <a:rPr lang="en-US" altLang="zh-CN" sz="2400" kern="100" spc="-60" dirty="0" err="1" smtClean="0">
                <a:latin typeface="Times New Roman" panose="02020603050405020304" pitchFamily="18" charset="0"/>
                <a:ea typeface="微软雅黑" panose="020B0503020204020204" charset="-122"/>
                <a:cs typeface="Courier New" panose="02070309020205020404" pitchFamily="49" charset="0"/>
              </a:rPr>
              <a:t>Mpa</a:t>
            </a:r>
            <a:endParaRPr lang="en-US" altLang="zh-CN" sz="2400" kern="100" spc="-60" dirty="0" smtClean="0">
              <a:latin typeface="Times New Roman" panose="02020603050405020304" pitchFamily="18" charset="0"/>
              <a:ea typeface="微软雅黑" panose="020B0503020204020204" charset="-122"/>
              <a:cs typeface="Courier New" panose="02070309020205020404" pitchFamily="49"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的</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原因是什么？</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366024" y="3691986"/>
            <a:ext cx="11459952" cy="2793072"/>
          </a:xfrm>
          <a:prstGeom prst="rect">
            <a:avLst/>
          </a:prstGeom>
        </p:spPr>
        <p:txBody>
          <a:bodyPr wrap="square">
            <a:spAutoFit/>
          </a:bodyPr>
          <a:lstStyle/>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提示</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　</a:t>
            </a:r>
            <a:r>
              <a:rPr lang="zh-CN" altLang="zh-CN" sz="2400"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合成氨时增大压强尽管可以同时提高反应速率和反应物的转化率。但是，压强越大，对材料的强度和设备的要求也越高，增加生产投资将降低综合经济效益。故一般采用的压强为</a:t>
            </a:r>
            <a:r>
              <a:rPr lang="en-US" altLang="zh-CN" sz="2400" kern="100" dirty="0">
                <a:solidFill>
                  <a:srgbClr val="0000FF"/>
                </a:solidFill>
                <a:latin typeface="Times New Roman" panose="02020603050405020304" pitchFamily="18" charset="0"/>
                <a:ea typeface="微软雅黑" panose="020B0503020204020204" charset="-122"/>
                <a:cs typeface="Courier New" panose="02070309020205020404" pitchFamily="49" charset="0"/>
              </a:rPr>
              <a:t>10</a:t>
            </a:r>
            <a:r>
              <a:rPr lang="zh-CN" altLang="zh-CN" sz="2400"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solidFill>
                  <a:srgbClr val="0000FF"/>
                </a:solidFill>
                <a:latin typeface="Times New Roman" panose="02020603050405020304" pitchFamily="18" charset="0"/>
                <a:ea typeface="微软雅黑" panose="020B0503020204020204" charset="-122"/>
                <a:cs typeface="Courier New" panose="02070309020205020404" pitchFamily="49" charset="0"/>
              </a:rPr>
              <a:t>30 </a:t>
            </a:r>
            <a:r>
              <a:rPr lang="en-US" altLang="zh-CN" sz="2400" kern="100" dirty="0" err="1">
                <a:solidFill>
                  <a:srgbClr val="0000FF"/>
                </a:solidFill>
                <a:latin typeface="Times New Roman" panose="02020603050405020304" pitchFamily="18" charset="0"/>
                <a:ea typeface="微软雅黑" panose="020B0503020204020204" charset="-122"/>
                <a:cs typeface="Courier New" panose="02070309020205020404" pitchFamily="49" charset="0"/>
              </a:rPr>
              <a:t>MPa</a:t>
            </a:r>
            <a:r>
              <a:rPr lang="zh-CN" altLang="zh-CN" sz="2400"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合成氨工业中，为提高反应物的转化率，还采取哪些措施？</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提示</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　</a:t>
            </a:r>
            <a:r>
              <a:rPr lang="zh-CN" altLang="zh-CN" sz="2400"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使氨气变成液氨并及时分离，分离后的原料气循环使用。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5" name="Picture 2" descr="7-2X"/>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4367" y="369370"/>
            <a:ext cx="5602273" cy="269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blinds(horizontal)">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linds(horizontal)">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965938"/>
            <a:ext cx="11412000" cy="404723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600" b="1" kern="100" dirty="0">
                <a:solidFill>
                  <a:srgbClr val="BC5D22"/>
                </a:solidFill>
                <a:latin typeface="+mn-ea"/>
                <a:cs typeface="Times New Roman" panose="02020603050405020304" pitchFamily="18" charset="0"/>
              </a:rPr>
              <a:t>一、合成氨工业适宜条件的选择</a:t>
            </a:r>
            <a:endParaRPr lang="zh-CN" altLang="zh-CN" sz="2600" b="1" kern="100" dirty="0">
              <a:solidFill>
                <a:srgbClr val="BC5D22"/>
              </a:solidFill>
              <a:latin typeface="+mn-ea"/>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合成氨反应达到平衡时，</a:t>
            </a:r>
            <a:r>
              <a:rPr lang="en-US" altLang="zh-CN" kern="100" dirty="0">
                <a:latin typeface="Times New Roman" panose="02020603050405020304" pitchFamily="18" charset="0"/>
                <a:ea typeface="微软雅黑" panose="020B050302020402020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的体积分数与温度、压强的关系如图所示。根据此图分析合成氨工业最有前途的研究方向是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提高分离技术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研制耐高压的合成塔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研制低温催化剂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D.</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探索不用</a:t>
            </a:r>
            <a:r>
              <a:rPr lang="en-US" altLang="zh-CN" kern="100" dirty="0">
                <a:latin typeface="Times New Roman" panose="02020603050405020304" pitchFamily="18" charset="0"/>
                <a:ea typeface="微软雅黑" panose="020B050302020402020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合成氨的新途径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提升关键能力</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9" name="矩形 8"/>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专项突破</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17" name="TextBox 9"/>
          <p:cNvSpPr txBox="1"/>
          <p:nvPr/>
        </p:nvSpPr>
        <p:spPr>
          <a:xfrm>
            <a:off x="247477" y="3724392"/>
            <a:ext cx="755902" cy="784728"/>
          </a:xfrm>
          <a:prstGeom prst="rect">
            <a:avLst/>
          </a:prstGeom>
          <a:noFill/>
        </p:spPr>
        <p:txBody>
          <a:bodyPr wrap="square" rtlCol="0">
            <a:spAutoFit/>
          </a:bodyPr>
          <a:lstStyle/>
          <a:p>
            <a:pPr defTabSz="914400"/>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pic>
        <p:nvPicPr>
          <p:cNvPr id="191557" name="Picture 69" descr="7-1X"/>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76120" y="2420888"/>
            <a:ext cx="2865283" cy="236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6000" y="1196752"/>
            <a:ext cx="11160000" cy="2736304"/>
            <a:chOff x="516000" y="1196752"/>
            <a:chExt cx="11160000" cy="2736304"/>
          </a:xfrm>
        </p:grpSpPr>
        <p:grpSp>
          <p:nvGrpSpPr>
            <p:cNvPr id="58" name="组合 57"/>
            <p:cNvGrpSpPr/>
            <p:nvPr/>
          </p:nvGrpSpPr>
          <p:grpSpPr>
            <a:xfrm>
              <a:off x="516000" y="1196752"/>
              <a:ext cx="11160000" cy="2736304"/>
              <a:chOff x="516000" y="4725144"/>
              <a:chExt cx="11160000" cy="2736304"/>
            </a:xfrm>
          </p:grpSpPr>
          <p:grpSp>
            <p:nvGrpSpPr>
              <p:cNvPr id="53" name="组合 52"/>
              <p:cNvGrpSpPr/>
              <p:nvPr/>
            </p:nvGrpSpPr>
            <p:grpSpPr>
              <a:xfrm>
                <a:off x="516000" y="4725144"/>
                <a:ext cx="11160000" cy="2736304"/>
                <a:chOff x="792914" y="3925222"/>
                <a:chExt cx="11160000" cy="2736304"/>
              </a:xfrm>
            </p:grpSpPr>
            <p:sp>
              <p:nvSpPr>
                <p:cNvPr id="54" name="圆角矩形 53"/>
                <p:cNvSpPr/>
                <p:nvPr/>
              </p:nvSpPr>
              <p:spPr>
                <a:xfrm>
                  <a:off x="792914" y="4038111"/>
                  <a:ext cx="11160000" cy="2623415"/>
                </a:xfrm>
                <a:prstGeom prst="roundRect">
                  <a:avLst>
                    <a:gd name="adj" fmla="val 433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55" name="矩形 54"/>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6" name="文本框 55"/>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schemeClr val="bg1"/>
                    </a:solidFill>
                    <a:latin typeface="DOUYU Font" pitchFamily="2" charset="-122"/>
                    <a:ea typeface="DOUYU Font" pitchFamily="2" charset="-122"/>
                  </a:endParaRPr>
                </a:p>
              </p:txBody>
            </p:sp>
          </p:grpSp>
          <p:sp>
            <p:nvSpPr>
              <p:cNvPr id="57" name="矩形 56"/>
              <p:cNvSpPr/>
              <p:nvPr/>
            </p:nvSpPr>
            <p:spPr>
              <a:xfrm>
                <a:off x="666937" y="5013176"/>
                <a:ext cx="7613412"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由题图可知，</a:t>
                </a:r>
                <a:r>
                  <a:rPr lang="en-US" altLang="zh-CN" kern="100" dirty="0">
                    <a:latin typeface="Times New Roman" panose="02020603050405020304" pitchFamily="18" charset="0"/>
                    <a:ea typeface="宋体" panose="02010600030101010101" pitchFamily="2" charset="-122"/>
                  </a:rPr>
                  <a:t>NH</a:t>
                </a:r>
                <a:r>
                  <a:rPr lang="en-US" altLang="zh-CN" kern="100" baseline="-25000" dirty="0">
                    <a:latin typeface="Times New Roman" panose="02020603050405020304" pitchFamily="18" charset="0"/>
                    <a:ea typeface="宋体" panose="02010600030101010101" pitchFamily="2" charset="-122"/>
                  </a:rPr>
                  <a:t>3</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的体积分数随着温度的升高而显著下降，故要提高</a:t>
                </a:r>
                <a:r>
                  <a:rPr lang="en-US" altLang="zh-CN" kern="100" dirty="0">
                    <a:latin typeface="Times New Roman" panose="02020603050405020304" pitchFamily="18" charset="0"/>
                    <a:ea typeface="宋体" panose="02010600030101010101" pitchFamily="2" charset="-122"/>
                  </a:rPr>
                  <a:t>NH</a:t>
                </a:r>
                <a:r>
                  <a:rPr lang="en-US" altLang="zh-CN" kern="100" baseline="-25000" dirty="0">
                    <a:latin typeface="Times New Roman" panose="02020603050405020304" pitchFamily="18" charset="0"/>
                    <a:ea typeface="宋体" panose="02010600030101010101" pitchFamily="2" charset="-122"/>
                  </a:rPr>
                  <a:t>3</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的体积分数，必须降低温度，但目前所用催化剂铁触媒的活性最高时的温度为</a:t>
                </a:r>
                <a:r>
                  <a:rPr lang="en-US" altLang="zh-CN" kern="100" dirty="0">
                    <a:latin typeface="Times New Roman" panose="02020603050405020304" pitchFamily="18" charset="0"/>
                    <a:ea typeface="宋体" panose="02010600030101010101" pitchFamily="2" charset="-122"/>
                  </a:rPr>
                  <a:t>500 </a:t>
                </a:r>
                <a:r>
                  <a:rPr lang="en-US" altLang="zh-CN" kern="100" dirty="0">
                    <a:latin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，故最有前途的研究方向为研制低温催化剂。</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pic>
          <p:nvPicPr>
            <p:cNvPr id="8" name="Picture 69" descr="7-1X"/>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75773" y="1563895"/>
              <a:ext cx="2604803" cy="215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410791" y="908720"/>
            <a:ext cx="11301833" cy="2793072"/>
          </a:xfrm>
          <a:prstGeom prst="rect">
            <a:avLst/>
          </a:prstGeom>
        </p:spPr>
        <p:txBody>
          <a:bodyPr wrap="square">
            <a:spAutoFit/>
          </a:bodyPr>
          <a:lstStyle/>
          <a:p>
            <a:pPr algn="just">
              <a:lnSpc>
                <a:spcPct val="150000"/>
              </a:lnSpc>
              <a:spcAft>
                <a:spcPts val="0"/>
              </a:spcAft>
            </a:pPr>
            <a:r>
              <a:rPr lang="en-US" altLang="zh-CN" sz="2400" b="1" kern="100" dirty="0">
                <a:latin typeface="微软雅黑" panose="020B0503020204020204" charset="-122"/>
                <a:ea typeface="宋体" panose="02010600030101010101" pitchFamily="2" charset="-122"/>
                <a:cs typeface="Times New Roman" panose="02020603050405020304" pitchFamily="18" charset="0"/>
              </a:rPr>
              <a:t>1.</a:t>
            </a:r>
            <a:r>
              <a:rPr lang="zh-CN" altLang="zh-CN" sz="2400" b="1" kern="100" dirty="0">
                <a:latin typeface="宋体" panose="02010600030101010101" pitchFamily="2" charset="-122"/>
                <a:ea typeface="微软雅黑" panose="020B0503020204020204" charset="-122"/>
                <a:cs typeface="Times New Roman" panose="02020603050405020304" pitchFamily="18" charset="0"/>
              </a:rPr>
              <a:t>概念</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在一定条件下，当可逆反应达到平衡状态以后，若反应条件</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如温度、压强、浓度等</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发生了变化，平衡混合物中各组分的浓度也会随之改变，从而在一段时间后达到新的平衡状态。这种由原平衡状态向新平衡状态的变化过程，叫做化学平衡的移动。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b="1" kern="100" dirty="0">
                <a:latin typeface="微软雅黑" panose="020B0503020204020204" charset="-122"/>
                <a:ea typeface="宋体" panose="02010600030101010101" pitchFamily="2" charset="-122"/>
                <a:cs typeface="Times New Roman" panose="02020603050405020304" pitchFamily="18" charset="0"/>
              </a:rPr>
              <a:t>2.</a:t>
            </a:r>
            <a:r>
              <a:rPr lang="zh-CN" altLang="zh-CN" sz="2400" b="1" kern="100" dirty="0">
                <a:latin typeface="宋体" panose="02010600030101010101" pitchFamily="2" charset="-122"/>
                <a:ea typeface="微软雅黑" panose="020B0503020204020204" charset="-122"/>
                <a:cs typeface="Times New Roman" panose="02020603050405020304" pitchFamily="18" charset="0"/>
              </a:rPr>
              <a:t>化学平衡移动的过程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0" name="矩形 39"/>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矩形 43"/>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3416395" y="438148"/>
            <a:ext cx="1569660" cy="369332"/>
          </a:xfrm>
          <a:prstGeom prst="rect">
            <a:avLst/>
          </a:prstGeom>
        </p:spPr>
        <p:txBody>
          <a:bodyPr wrap="none">
            <a:spAutoFit/>
          </a:bodyPr>
          <a:lstStyle/>
          <a:p>
            <a:pPr>
              <a:defRPr/>
            </a:pPr>
            <a:r>
              <a:rPr lang="zh-CN" altLang="en-US" dirty="0" smtClean="0">
                <a:solidFill>
                  <a:prstClr val="white">
                    <a:lumMod val="95000"/>
                  </a:prstClr>
                </a:solidFill>
                <a:latin typeface="Adobe 楷体 Std R" panose="02020400000000000000" pitchFamily="18" charset="-122"/>
                <a:ea typeface="Adobe 楷体 Std R" panose="02020400000000000000" pitchFamily="18" charset="-122"/>
              </a:rPr>
              <a:t>夯实必备知识</a:t>
            </a:r>
            <a:endParaRPr lang="zh-CN" altLang="zh-CN" dirty="0">
              <a:solidFill>
                <a:prstClr val="white">
                  <a:lumMod val="95000"/>
                </a:prstClr>
              </a:solidFill>
              <a:latin typeface="Adobe 楷体 Std R" panose="02020400000000000000" pitchFamily="18" charset="-122"/>
              <a:ea typeface="Adobe 楷体 Std R" panose="02020400000000000000" pitchFamily="18" charset="-122"/>
            </a:endParaRPr>
          </a:p>
        </p:txBody>
      </p:sp>
      <p:sp>
        <p:nvSpPr>
          <p:cNvPr id="54" name="矩形 53"/>
          <p:cNvSpPr/>
          <p:nvPr/>
        </p:nvSpPr>
        <p:spPr>
          <a:xfrm>
            <a:off x="1834852" y="184284"/>
            <a:ext cx="1620957" cy="523220"/>
          </a:xfrm>
          <a:prstGeom prst="rect">
            <a:avLst/>
          </a:prstGeom>
        </p:spPr>
        <p:txBody>
          <a:bodyPr wrap="none">
            <a:spAutoFit/>
          </a:bodyPr>
          <a:lstStyle/>
          <a:p>
            <a:pPr>
              <a:defRPr/>
            </a:pPr>
            <a:r>
              <a:rPr lang="zh-CN" altLang="en-US" sz="2800" b="1" dirty="0" smtClean="0">
                <a:ln w="6600">
                  <a:solidFill>
                    <a:srgbClr val="4893CF"/>
                  </a:solidFill>
                  <a:prstDash val="solid"/>
                </a:ln>
                <a:solidFill>
                  <a:srgbClr val="FFFFFF"/>
                </a:solidFill>
                <a:effectLst>
                  <a:outerShdw dist="38100" dir="2700000" algn="tl" rotWithShape="0">
                    <a:srgbClr val="4893CF"/>
                  </a:outerShdw>
                </a:effectLst>
                <a:latin typeface="微软雅黑" panose="020B0503020204020204" charset="-122"/>
              </a:rPr>
              <a:t>归纳整合</a:t>
            </a:r>
            <a:endParaRPr lang="zh-CN" altLang="zh-CN" sz="2800" b="1" dirty="0">
              <a:ln w="6600">
                <a:solidFill>
                  <a:srgbClr val="4893CF"/>
                </a:solidFill>
                <a:prstDash val="solid"/>
              </a:ln>
              <a:solidFill>
                <a:srgbClr val="FFFFFF"/>
              </a:solidFill>
              <a:effectLst>
                <a:outerShdw dist="38100" dir="2700000" algn="tl" rotWithShape="0">
                  <a:srgbClr val="4893CF"/>
                </a:outerShdw>
              </a:effectLst>
              <a:latin typeface="微软雅黑" panose="020B0503020204020204" charset="-122"/>
            </a:endParaRPr>
          </a:p>
        </p:txBody>
      </p:sp>
      <p:pic>
        <p:nvPicPr>
          <p:cNvPr id="217090" name="Picture 2" descr="7-3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8498" y="3893695"/>
            <a:ext cx="6915004" cy="201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412776"/>
            <a:ext cx="1141200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charset="-122"/>
                <a:cs typeface="Times New Roman" panose="02020603050405020304" pitchFamily="18" charset="0"/>
              </a:rPr>
              <a:t>在</a:t>
            </a:r>
            <a:r>
              <a:rPr lang="en-US" altLang="zh-CN" kern="100" dirty="0">
                <a:latin typeface="Times New Roman" panose="02020603050405020304" pitchFamily="18" charset="0"/>
                <a:ea typeface="微软雅黑" panose="020B0503020204020204" charset="-122"/>
                <a:cs typeface="Courier New" panose="02070309020205020404" pitchFamily="49" charset="0"/>
              </a:rPr>
              <a:t>Fe</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催化剂作用下的反应历程如下</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表示吸附态</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charset="-122"/>
                <a:cs typeface="Times New Roman" panose="02020603050405020304" pitchFamily="18" charset="0"/>
              </a:rPr>
              <a:t>化学吸附：</a:t>
            </a:r>
            <a:r>
              <a:rPr lang="en-US" altLang="zh-CN" kern="100" dirty="0">
                <a:latin typeface="Times New Roman" panose="02020603050405020304" pitchFamily="18" charset="0"/>
                <a:ea typeface="微软雅黑" panose="020B050302020402020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latin typeface="Times New Roman" panose="02020603050405020304" pitchFamily="18" charset="0"/>
                <a:ea typeface="微软雅黑" panose="020B0503020204020204" charset="-122"/>
                <a:cs typeface="Courier New" panose="02070309020205020404" pitchFamily="49" charset="0"/>
              </a:rPr>
              <a:t>(g)</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2N</a:t>
            </a:r>
            <a:r>
              <a:rPr lang="en-US" altLang="zh-CN" kern="100" baseline="300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latin typeface="Times New Roman" panose="02020603050405020304" pitchFamily="18" charset="0"/>
                <a:ea typeface="微软雅黑" panose="020B0503020204020204" charset="-122"/>
                <a:cs typeface="Courier New" panose="02070309020205020404" pitchFamily="49" charset="0"/>
              </a:rPr>
              <a:t>(g</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  </a:t>
            </a:r>
            <a:r>
              <a:rPr lang="en-US" altLang="zh-CN"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2H</a:t>
            </a:r>
            <a:r>
              <a:rPr lang="en-US" altLang="zh-CN" kern="100" baseline="300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endParaRPr lang="en-US" altLang="zh-CN" kern="100" dirty="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其中</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 N</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的吸附分解反应活化能高、速率慢，决定了合成氨的整体反应速率。</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en-US" altLang="zh-CN" kern="100" dirty="0" smtClean="0">
              <a:latin typeface="宋体" panose="02010600030101010101" pitchFamily="2" charset="-122"/>
              <a:ea typeface="Times New Roman" panose="02020603050405020304" pitchFamily="18" charset="0"/>
              <a:cs typeface="Courier New" panose="02070309020205020404" pitchFamily="49" charset="0"/>
            </a:endParaRPr>
          </a:p>
          <a:p>
            <a:pPr algn="just">
              <a:lnSpc>
                <a:spcPct val="150000"/>
              </a:lnSpc>
              <a:spcAft>
                <a:spcPts val="0"/>
              </a:spcAft>
            </a:pP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请</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回答：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有利于提高合成氨平衡产率的条件有</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_____(</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填字母</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低温</a:t>
            </a:r>
            <a:r>
              <a:rPr lang="en-US" altLang="zh-CN" kern="100" dirty="0">
                <a:latin typeface="Times New Roman" panose="02020603050405020304" pitchFamily="18" charset="0"/>
                <a:ea typeface="微软雅黑" panose="020B050302020402020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    B</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高温</a:t>
            </a:r>
            <a:r>
              <a:rPr lang="en-US" altLang="zh-CN" kern="100" dirty="0">
                <a:latin typeface="Times New Roman" panose="02020603050405020304" pitchFamily="18" charset="0"/>
                <a:ea typeface="微软雅黑" panose="020B050302020402020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    C</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低压</a:t>
            </a:r>
            <a:r>
              <a:rPr lang="en-US" altLang="zh-CN" kern="100" dirty="0">
                <a:latin typeface="Times New Roman" panose="02020603050405020304" pitchFamily="18" charset="0"/>
                <a:ea typeface="微软雅黑" panose="020B050302020402020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    D</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高压</a:t>
            </a:r>
            <a:r>
              <a:rPr lang="en-US" altLang="zh-CN" kern="100" dirty="0">
                <a:latin typeface="Times New Roman" panose="02020603050405020304" pitchFamily="18" charset="0"/>
                <a:ea typeface="微软雅黑" panose="020B050302020402020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    E</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催化剂</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6" name="对象 15"/>
          <p:cNvGraphicFramePr>
            <a:graphicFrameLocks noChangeAspect="1"/>
          </p:cNvGraphicFramePr>
          <p:nvPr/>
        </p:nvGraphicFramePr>
        <p:xfrm>
          <a:off x="4511824" y="2136676"/>
          <a:ext cx="1136650" cy="736600"/>
        </p:xfrm>
        <a:graphic>
          <a:graphicData uri="http://schemas.openxmlformats.org/presentationml/2006/ole">
            <mc:AlternateContent xmlns:mc="http://schemas.openxmlformats.org/markup-compatibility/2006">
              <mc:Choice xmlns:v="urn:schemas-microsoft-com:vml" Requires="v">
                <p:oleObj spid="_x0000_s233729" name="文档" r:id="rId1" imgW="1138555" imgH="739140" progId="Word.Document.12">
                  <p:embed/>
                </p:oleObj>
              </mc:Choice>
              <mc:Fallback>
                <p:oleObj name="文档" r:id="rId1" imgW="1138555" imgH="739140" progId="Word.Document.12">
                  <p:embed/>
                  <p:pic>
                    <p:nvPicPr>
                      <p:cNvPr id="0" name="图片 233728"/>
                      <p:cNvPicPr/>
                      <p:nvPr/>
                    </p:nvPicPr>
                    <p:blipFill>
                      <a:blip r:embed="rId2"/>
                      <a:stretch>
                        <a:fillRect/>
                      </a:stretch>
                    </p:blipFill>
                    <p:spPr>
                      <a:xfrm>
                        <a:off x="4511824" y="2136676"/>
                        <a:ext cx="1136650" cy="736600"/>
                      </a:xfrm>
                      <a:prstGeom prst="rect">
                        <a:avLst/>
                      </a:prstGeom>
                    </p:spPr>
                  </p:pic>
                </p:oleObj>
              </mc:Fallback>
            </mc:AlternateContent>
          </a:graphicData>
        </a:graphic>
      </p:graphicFrame>
      <p:graphicFrame>
        <p:nvGraphicFramePr>
          <p:cNvPr id="2" name="对象 1"/>
          <p:cNvGraphicFramePr>
            <a:graphicFrameLocks noChangeAspect="1"/>
          </p:cNvGraphicFramePr>
          <p:nvPr/>
        </p:nvGraphicFramePr>
        <p:xfrm>
          <a:off x="551384" y="698500"/>
          <a:ext cx="11036300" cy="1130300"/>
        </p:xfrm>
        <a:graphic>
          <a:graphicData uri="http://schemas.openxmlformats.org/presentationml/2006/ole">
            <mc:AlternateContent xmlns:mc="http://schemas.openxmlformats.org/markup-compatibility/2006">
              <mc:Choice xmlns:v="urn:schemas-microsoft-com:vml" Requires="v">
                <p:oleObj spid="_x0000_s233730" name="文档" r:id="rId3" imgW="11042650" imgH="1129030" progId="Word.Document.12">
                  <p:embed/>
                </p:oleObj>
              </mc:Choice>
              <mc:Fallback>
                <p:oleObj name="文档" r:id="rId3" imgW="11042650" imgH="1129030" progId="Word.Document.12">
                  <p:embed/>
                  <p:pic>
                    <p:nvPicPr>
                      <p:cNvPr id="0" name="图片 233729"/>
                      <p:cNvPicPr/>
                      <p:nvPr/>
                    </p:nvPicPr>
                    <p:blipFill>
                      <a:blip r:embed="rId4"/>
                      <a:stretch>
                        <a:fillRect/>
                      </a:stretch>
                    </p:blipFill>
                    <p:spPr>
                      <a:xfrm>
                        <a:off x="551384" y="698500"/>
                        <a:ext cx="11036300" cy="1130300"/>
                      </a:xfrm>
                      <a:prstGeom prst="rect">
                        <a:avLst/>
                      </a:prstGeom>
                    </p:spPr>
                  </p:pic>
                </p:oleObj>
              </mc:Fallback>
            </mc:AlternateContent>
          </a:graphicData>
        </a:graphic>
      </p:graphicFrame>
      <p:sp>
        <p:nvSpPr>
          <p:cNvPr id="5" name="矩形 4"/>
          <p:cNvSpPr/>
          <p:nvPr/>
        </p:nvSpPr>
        <p:spPr>
          <a:xfrm>
            <a:off x="5798443" y="4835252"/>
            <a:ext cx="630301"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charset="-122"/>
              </a:rPr>
              <a:t>AD</a:t>
            </a:r>
            <a:endParaRPr lang="zh-CN" altLang="en-US" dirty="0"/>
          </a:p>
        </p:txBody>
      </p:sp>
      <p:graphicFrame>
        <p:nvGraphicFramePr>
          <p:cNvPr id="4" name="对象 3"/>
          <p:cNvGraphicFramePr>
            <a:graphicFrameLocks noChangeAspect="1"/>
          </p:cNvGraphicFramePr>
          <p:nvPr/>
        </p:nvGraphicFramePr>
        <p:xfrm>
          <a:off x="504825" y="2638425"/>
          <a:ext cx="9629775" cy="1447800"/>
        </p:xfrm>
        <a:graphic>
          <a:graphicData uri="http://schemas.openxmlformats.org/presentationml/2006/ole">
            <mc:AlternateContent xmlns:mc="http://schemas.openxmlformats.org/markup-compatibility/2006">
              <mc:Choice xmlns:v="urn:schemas-microsoft-com:vml" Requires="v">
                <p:oleObj spid="_x0000_s233731" name="文档" r:id="rId5" imgW="9632950" imgH="1458595" progId="Word.Document.12">
                  <p:embed/>
                </p:oleObj>
              </mc:Choice>
              <mc:Fallback>
                <p:oleObj name="文档" r:id="rId5" imgW="9632950" imgH="1458595" progId="Word.Document.12">
                  <p:embed/>
                  <p:pic>
                    <p:nvPicPr>
                      <p:cNvPr id="0" name="图片 233730"/>
                      <p:cNvPicPr/>
                      <p:nvPr/>
                    </p:nvPicPr>
                    <p:blipFill>
                      <a:blip r:embed="rId6"/>
                      <a:stretch>
                        <a:fillRect/>
                      </a:stretch>
                    </p:blipFill>
                    <p:spPr>
                      <a:xfrm>
                        <a:off x="504825" y="2638425"/>
                        <a:ext cx="9629775" cy="14478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412776"/>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nSpc>
                <a:spcPct val="150000"/>
              </a:lnSpc>
              <a:spcAft>
                <a:spcPts val="0"/>
              </a:spcAft>
            </a:pP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(2)</a:t>
            </a:r>
            <a:r>
              <a:rPr lang="en-US" altLang="zh-CN" i="1" kern="100" dirty="0" smtClean="0">
                <a:latin typeface="Times New Roman" panose="02020603050405020304" pitchFamily="18" charset="0"/>
                <a:ea typeface="微软雅黑" panose="020B050302020402020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为</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各组分的平衡分压，</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如</a:t>
            </a:r>
            <a:r>
              <a:rPr lang="en-US" altLang="zh-CN" kern="100" dirty="0" smtClean="0">
                <a:latin typeface="Times New Roman" panose="02020603050405020304" pitchFamily="18" charset="0"/>
                <a:ea typeface="微软雅黑" panose="020B0503020204020204" charset="-122"/>
                <a:cs typeface="Times New Roman" panose="02020603050405020304" pitchFamily="18" charset="0"/>
              </a:rPr>
              <a:t>   </a:t>
            </a:r>
            <a:r>
              <a:rPr lang="en-US" altLang="zh-CN" i="1" kern="100" dirty="0" smtClean="0">
                <a:latin typeface="Times New Roman" panose="02020603050405020304" pitchFamily="18" charset="0"/>
                <a:ea typeface="微软雅黑" panose="020B0503020204020204" charset="-122"/>
                <a:cs typeface="Courier New" panose="02070309020205020404" pitchFamily="49" charset="0"/>
              </a:rPr>
              <a:t>                  p</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为平衡总压</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smtClean="0">
                <a:latin typeface="Times New Roman" panose="02020603050405020304" pitchFamily="18" charset="0"/>
                <a:ea typeface="微软雅黑" panose="020B050302020402020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为</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平衡系统中氨气的物质的量分数，</a:t>
            </a:r>
            <a:r>
              <a:rPr lang="en-US" altLang="zh-CN" kern="100" dirty="0">
                <a:latin typeface="Times New Roman" panose="02020603050405020304" pitchFamily="18" charset="0"/>
                <a:ea typeface="微软雅黑" panose="020B050302020402020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起始物质的量之比是</a:t>
            </a: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，反应在恒定温度和总压强</a:t>
            </a:r>
            <a:r>
              <a:rPr lang="en-US" altLang="zh-CN" i="1" kern="100" dirty="0">
                <a:latin typeface="Times New Roman" panose="02020603050405020304" pitchFamily="18" charset="0"/>
                <a:ea typeface="微软雅黑" panose="020B0503020204020204" charset="-122"/>
                <a:cs typeface="Courier New" panose="02070309020205020404" pitchFamily="49" charset="0"/>
              </a:rPr>
              <a:t>p</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单位是</a:t>
            </a:r>
            <a:r>
              <a:rPr lang="en-US" altLang="zh-CN" kern="100" dirty="0">
                <a:latin typeface="Times New Roman" panose="02020603050405020304" pitchFamily="18" charset="0"/>
                <a:ea typeface="微软雅黑" panose="020B0503020204020204" charset="-122"/>
                <a:cs typeface="Courier New" panose="02070309020205020404" pitchFamily="49" charset="0"/>
              </a:rPr>
              <a:t>Pa)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下进行，</a:t>
            </a:r>
            <a:r>
              <a:rPr lang="en-US" altLang="zh-CN" kern="100" dirty="0">
                <a:latin typeface="Times New Roman" panose="02020603050405020304" pitchFamily="18" charset="0"/>
                <a:ea typeface="微软雅黑" panose="020B050302020402020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的平衡产率是</a:t>
            </a:r>
            <a:r>
              <a:rPr lang="en-US" altLang="zh-CN" i="1" kern="100" dirty="0">
                <a:latin typeface="Book Antiqua" panose="02040602050305030304" pitchFamily="18" charset="0"/>
                <a:ea typeface="微软雅黑" panose="020B0503020204020204" charset="-122"/>
                <a:cs typeface="Times New Roman" panose="02020603050405020304" pitchFamily="18" charset="0"/>
              </a:rPr>
              <a:t>w</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，用分压代替物质的浓度计算</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平衡常</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a:p>
            <a:pPr>
              <a:lnSpc>
                <a:spcPct val="150000"/>
              </a:lnSpc>
              <a:spcAft>
                <a:spcPts val="0"/>
              </a:spcAft>
            </a:pPr>
            <a:endParaRPr lang="en-US" altLang="zh-CN" kern="100" dirty="0">
              <a:latin typeface="Times New Roman" panose="02020603050405020304" pitchFamily="18" charset="0"/>
              <a:ea typeface="微软雅黑" panose="020B0503020204020204" charset="-122"/>
              <a:cs typeface="Times New Roman" panose="02020603050405020304" pitchFamily="18" charset="0"/>
            </a:endParaRPr>
          </a:p>
          <a:p>
            <a:pPr>
              <a:lnSpc>
                <a:spcPct val="150000"/>
              </a:lnSpc>
              <a:spcAft>
                <a:spcPts val="0"/>
              </a:spcAft>
            </a:pPr>
            <a:r>
              <a:rPr lang="zh-CN" altLang="zh-CN" kern="100" dirty="0">
                <a:latin typeface="Times New Roman" panose="02020603050405020304" pitchFamily="18" charset="0"/>
                <a:ea typeface="微软雅黑" panose="020B0503020204020204" charset="-122"/>
                <a:cs typeface="Times New Roman" panose="02020603050405020304" pitchFamily="18" charset="0"/>
              </a:rPr>
              <a:t>数为</a:t>
            </a:r>
            <a:r>
              <a:rPr lang="en-US" altLang="zh-CN" i="1" kern="100" dirty="0" err="1">
                <a:latin typeface="Times New Roman" panose="02020603050405020304" pitchFamily="18" charset="0"/>
                <a:ea typeface="微软雅黑" panose="020B050302020402020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charset="-122"/>
                <a:cs typeface="Courier New" panose="02070309020205020404" pitchFamily="49" charset="0"/>
              </a:rPr>
              <a:t>p</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charset="-122"/>
                <a:cs typeface="Courier New" panose="02070309020205020404" pitchFamily="49" charset="0"/>
              </a:rPr>
              <a:t>p</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____________</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nvGraphicFramePr>
        <p:xfrm>
          <a:off x="839416" y="1496727"/>
          <a:ext cx="1930955" cy="468679"/>
        </p:xfrm>
        <a:graphic>
          <a:graphicData uri="http://schemas.openxmlformats.org/presentationml/2006/ole">
            <mc:AlternateContent xmlns:mc="http://schemas.openxmlformats.org/markup-compatibility/2006">
              <mc:Choice xmlns:v="urn:schemas-microsoft-com:vml" Requires="v">
                <p:oleObj spid="_x0000_s235703" name="Equation" r:id="rId1" imgW="977900" imgH="241300" progId="Equation.DSMT4">
                  <p:embed/>
                </p:oleObj>
              </mc:Choice>
              <mc:Fallback>
                <p:oleObj name="Equation" r:id="rId1" imgW="977900" imgH="241300" progId="Equation.DSMT4">
                  <p:embed/>
                  <p:pic>
                    <p:nvPicPr>
                      <p:cNvPr id="0" name="Objec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416" y="1496727"/>
                        <a:ext cx="1930955" cy="4686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6086475" y="1522127"/>
          <a:ext cx="1649748" cy="468679"/>
        </p:xfrm>
        <a:graphic>
          <a:graphicData uri="http://schemas.openxmlformats.org/presentationml/2006/ole">
            <mc:AlternateContent xmlns:mc="http://schemas.openxmlformats.org/markup-compatibility/2006">
              <mc:Choice xmlns:v="urn:schemas-microsoft-com:vml" Requires="v">
                <p:oleObj spid="_x0000_s235704" name="Equation" r:id="rId3" imgW="838200" imgH="241300" progId="Equation.DSMT4">
                  <p:embed/>
                </p:oleObj>
              </mc:Choice>
              <mc:Fallback>
                <p:oleObj name="Equation" r:id="rId3" imgW="838200" imgH="2413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475" y="1522127"/>
                        <a:ext cx="1649748" cy="4686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9607500" y="1522126"/>
          <a:ext cx="581161" cy="468679"/>
        </p:xfrm>
        <a:graphic>
          <a:graphicData uri="http://schemas.openxmlformats.org/presentationml/2006/ole">
            <mc:AlternateContent xmlns:mc="http://schemas.openxmlformats.org/markup-compatibility/2006">
              <mc:Choice xmlns:v="urn:schemas-microsoft-com:vml" Requires="v">
                <p:oleObj spid="_x0000_s235705" name="Equation" r:id="rId5" imgW="292100" imgH="241300" progId="Equation.DSMT4">
                  <p:embed/>
                </p:oleObj>
              </mc:Choice>
              <mc:Fallback>
                <p:oleObj name="Equation" r:id="rId5" imgW="292100" imgH="2413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7500" y="1522126"/>
                        <a:ext cx="581161" cy="4686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nvGraphicFramePr>
        <p:xfrm>
          <a:off x="2448322" y="3045977"/>
          <a:ext cx="2495550" cy="1190625"/>
        </p:xfrm>
        <a:graphic>
          <a:graphicData uri="http://schemas.openxmlformats.org/presentationml/2006/ole">
            <mc:AlternateContent xmlns:mc="http://schemas.openxmlformats.org/markup-compatibility/2006">
              <mc:Choice xmlns:v="urn:schemas-microsoft-com:vml" Requires="v">
                <p:oleObj spid="_x0000_s235706" name="文档" r:id="rId7" imgW="2498090" imgH="1191895" progId="Word.Document.12">
                  <p:embed/>
                </p:oleObj>
              </mc:Choice>
              <mc:Fallback>
                <p:oleObj name="文档" r:id="rId7" imgW="2498090" imgH="1191895" progId="Word.Document.12">
                  <p:embed/>
                  <p:pic>
                    <p:nvPicPr>
                      <p:cNvPr id="0" name="图片 235705"/>
                      <p:cNvPicPr/>
                      <p:nvPr/>
                    </p:nvPicPr>
                    <p:blipFill>
                      <a:blip r:embed="rId8"/>
                      <a:stretch>
                        <a:fillRect/>
                      </a:stretch>
                    </p:blipFill>
                    <p:spPr>
                      <a:xfrm>
                        <a:off x="2448322" y="3045977"/>
                        <a:ext cx="2495550" cy="119062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516000" y="188640"/>
            <a:ext cx="11160000" cy="6552728"/>
            <a:chOff x="516000" y="332656"/>
            <a:chExt cx="11160000" cy="6552728"/>
          </a:xfrm>
        </p:grpSpPr>
        <p:sp>
          <p:nvSpPr>
            <p:cNvPr id="3" name="矩形 2"/>
            <p:cNvSpPr/>
            <p:nvPr/>
          </p:nvSpPr>
          <p:spPr>
            <a:xfrm>
              <a:off x="773911" y="476672"/>
              <a:ext cx="10644179" cy="171583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nSpc>
                  <a:spcPct val="150000"/>
                </a:lnSpc>
                <a:spcAft>
                  <a:spcPts val="0"/>
                </a:spcAft>
              </a:pPr>
              <a:r>
                <a:rPr lang="en-US" altLang="zh-CN" sz="2300" i="1"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3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zh-CN" altLang="zh-CN" sz="2300" kern="100" dirty="0">
                  <a:latin typeface="Times New Roman" panose="02020603050405020304" pitchFamily="18" charset="0"/>
                  <a:ea typeface="宋体" panose="02010600030101010101" pitchFamily="2" charset="-122"/>
                  <a:cs typeface="Times New Roman" panose="02020603050405020304" pitchFamily="18" charset="0"/>
                </a:rPr>
                <a:t>各组分的平衡分压，</a:t>
              </a:r>
              <a:r>
                <a:rPr lang="zh-CN" altLang="zh-CN" sz="2300" kern="100" dirty="0" smtClean="0">
                  <a:latin typeface="Times New Roman" panose="02020603050405020304" pitchFamily="18" charset="0"/>
                  <a:ea typeface="宋体" panose="02010600030101010101" pitchFamily="2" charset="-122"/>
                  <a:cs typeface="Times New Roman" panose="02020603050405020304" pitchFamily="18" charset="0"/>
                </a:rPr>
                <a:t>如</a:t>
              </a:r>
              <a:r>
                <a:rPr lang="en-US" altLang="zh-CN" sz="23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300" i="1" kern="100" dirty="0" smtClean="0">
                  <a:latin typeface="Times New Roman" panose="02020603050405020304" pitchFamily="18" charset="0"/>
                  <a:ea typeface="宋体" panose="02010600030101010101" pitchFamily="2" charset="-122"/>
                  <a:cs typeface="Courier New" panose="02070309020205020404" pitchFamily="49" charset="0"/>
                </a:rPr>
                <a:t>                  p</a:t>
              </a:r>
              <a:r>
                <a:rPr lang="zh-CN" altLang="zh-CN" sz="2300" kern="100" dirty="0">
                  <a:latin typeface="Times New Roman" panose="02020603050405020304" pitchFamily="18" charset="0"/>
                  <a:ea typeface="宋体" panose="02010600030101010101" pitchFamily="2" charset="-122"/>
                  <a:cs typeface="Times New Roman" panose="02020603050405020304" pitchFamily="18" charset="0"/>
                </a:rPr>
                <a:t>为平衡总压</a:t>
              </a:r>
              <a:r>
                <a:rPr lang="zh-CN" altLang="zh-CN" sz="23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300" i="1"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3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zh-CN" altLang="zh-CN" sz="2300" kern="100" dirty="0">
                  <a:latin typeface="Times New Roman" panose="02020603050405020304" pitchFamily="18" charset="0"/>
                  <a:ea typeface="宋体" panose="02010600030101010101" pitchFamily="2" charset="-122"/>
                  <a:cs typeface="Times New Roman" panose="02020603050405020304" pitchFamily="18" charset="0"/>
                </a:rPr>
                <a:t>平衡系统中氨气的物质的量分数，</a:t>
              </a:r>
              <a:r>
                <a:rPr lang="en-US" altLang="zh-CN" sz="23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3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3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3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3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300" kern="100" dirty="0">
                  <a:latin typeface="Times New Roman" panose="02020603050405020304" pitchFamily="18" charset="0"/>
                  <a:ea typeface="宋体" panose="02010600030101010101" pitchFamily="2" charset="-122"/>
                  <a:cs typeface="Times New Roman" panose="02020603050405020304" pitchFamily="18" charset="0"/>
                </a:rPr>
                <a:t>起始物质的量之比是</a:t>
              </a:r>
              <a:r>
                <a:rPr lang="en-US" altLang="zh-CN" sz="23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3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3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300" kern="100" dirty="0">
                  <a:latin typeface="Times New Roman" panose="02020603050405020304" pitchFamily="18" charset="0"/>
                  <a:ea typeface="宋体" panose="02010600030101010101" pitchFamily="2" charset="-122"/>
                  <a:cs typeface="Times New Roman" panose="02020603050405020304" pitchFamily="18" charset="0"/>
                </a:rPr>
                <a:t>，反应在恒定温度和总压强</a:t>
              </a:r>
              <a:r>
                <a:rPr lang="en-US" altLang="zh-CN" sz="23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3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300" kern="100" dirty="0">
                  <a:latin typeface="Times New Roman" panose="02020603050405020304" pitchFamily="18" charset="0"/>
                  <a:ea typeface="宋体" panose="02010600030101010101" pitchFamily="2" charset="-122"/>
                  <a:cs typeface="Times New Roman" panose="02020603050405020304" pitchFamily="18" charset="0"/>
                </a:rPr>
                <a:t>单位是</a:t>
              </a:r>
              <a:r>
                <a:rPr lang="en-US" altLang="zh-CN" sz="2300" kern="100" dirty="0">
                  <a:latin typeface="Times New Roman" panose="02020603050405020304" pitchFamily="18" charset="0"/>
                  <a:ea typeface="宋体" panose="02010600030101010101" pitchFamily="2" charset="-122"/>
                  <a:cs typeface="Courier New" panose="02070309020205020404" pitchFamily="49" charset="0"/>
                </a:rPr>
                <a:t>Pa)</a:t>
              </a:r>
              <a:r>
                <a:rPr lang="zh-CN" altLang="zh-CN" sz="2300" kern="100" dirty="0">
                  <a:latin typeface="Times New Roman" panose="02020603050405020304" pitchFamily="18" charset="0"/>
                  <a:ea typeface="宋体" panose="02010600030101010101" pitchFamily="2" charset="-122"/>
                  <a:cs typeface="Times New Roman" panose="02020603050405020304" pitchFamily="18" charset="0"/>
                </a:rPr>
                <a:t>下进行，</a:t>
              </a:r>
              <a:r>
                <a:rPr lang="en-US" altLang="zh-CN" sz="23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3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300" kern="100" dirty="0">
                  <a:latin typeface="Times New Roman" panose="02020603050405020304" pitchFamily="18" charset="0"/>
                  <a:ea typeface="宋体" panose="02010600030101010101" pitchFamily="2" charset="-122"/>
                  <a:cs typeface="Times New Roman" panose="02020603050405020304" pitchFamily="18" charset="0"/>
                </a:rPr>
                <a:t>的平衡产率是</a:t>
              </a:r>
              <a:r>
                <a:rPr lang="en-US" altLang="zh-CN" sz="2300" i="1" kern="100" dirty="0">
                  <a:latin typeface="Book Antiqua" panose="02040602050305030304" pitchFamily="18" charset="0"/>
                  <a:ea typeface="宋体" panose="02010600030101010101" pitchFamily="2" charset="-122"/>
                  <a:cs typeface="Times New Roman" panose="02020603050405020304" pitchFamily="18" charset="0"/>
                </a:rPr>
                <a:t>w</a:t>
              </a:r>
              <a:r>
                <a:rPr lang="zh-CN" altLang="zh-CN" sz="23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3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nvGraphicFramePr>
          <p:xfrm>
            <a:off x="864816" y="592565"/>
            <a:ext cx="1930955" cy="468679"/>
          </p:xfrm>
          <a:graphic>
            <a:graphicData uri="http://schemas.openxmlformats.org/presentationml/2006/ole">
              <mc:AlternateContent xmlns:mc="http://schemas.openxmlformats.org/markup-compatibility/2006">
                <mc:Choice xmlns:v="urn:schemas-microsoft-com:vml" Requires="v">
                  <p:oleObj spid="_x0000_s240863" name="Equation" r:id="rId1" imgW="977900" imgH="241300" progId="Equation.DSMT4">
                    <p:embed/>
                  </p:oleObj>
                </mc:Choice>
                <mc:Fallback>
                  <p:oleObj name="Equation" r:id="rId1" imgW="977900" imgH="241300" progId="Equation.DSMT4">
                    <p:embed/>
                    <p:pic>
                      <p:nvPicPr>
                        <p:cNvPr id="0" name="图片 2408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816" y="592565"/>
                          <a:ext cx="1930955" cy="4686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6023992" y="596757"/>
            <a:ext cx="1649748" cy="468679"/>
          </p:xfrm>
          <a:graphic>
            <a:graphicData uri="http://schemas.openxmlformats.org/presentationml/2006/ole">
              <mc:AlternateContent xmlns:mc="http://schemas.openxmlformats.org/markup-compatibility/2006">
                <mc:Choice xmlns:v="urn:schemas-microsoft-com:vml" Requires="v">
                  <p:oleObj spid="_x0000_s240864" name="Equation" r:id="rId3" imgW="838200" imgH="241300" progId="Equation.DSMT4">
                    <p:embed/>
                  </p:oleObj>
                </mc:Choice>
                <mc:Fallback>
                  <p:oleObj name="Equation" r:id="rId3" imgW="838200" imgH="241300" progId="Equation.DSMT4">
                    <p:embed/>
                    <p:pic>
                      <p:nvPicPr>
                        <p:cNvPr id="0" name="图片 2408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3992" y="596757"/>
                          <a:ext cx="1649748" cy="4686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9446468" y="554464"/>
            <a:ext cx="581161" cy="468679"/>
          </p:xfrm>
          <a:graphic>
            <a:graphicData uri="http://schemas.openxmlformats.org/presentationml/2006/ole">
              <mc:AlternateContent xmlns:mc="http://schemas.openxmlformats.org/markup-compatibility/2006">
                <mc:Choice xmlns:v="urn:schemas-microsoft-com:vml" Requires="v">
                  <p:oleObj spid="_x0000_s240865" name="Equation" r:id="rId5" imgW="292100" imgH="241300" progId="Equation.DSMT4">
                    <p:embed/>
                  </p:oleObj>
                </mc:Choice>
                <mc:Fallback>
                  <p:oleObj name="Equation" r:id="rId5" imgW="292100" imgH="241300" progId="Equation.DSMT4">
                    <p:embed/>
                    <p:pic>
                      <p:nvPicPr>
                        <p:cNvPr id="0" name="图片 2408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6468" y="554464"/>
                          <a:ext cx="581161" cy="4686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组合 7"/>
            <p:cNvGrpSpPr/>
            <p:nvPr/>
          </p:nvGrpSpPr>
          <p:grpSpPr>
            <a:xfrm>
              <a:off x="516000" y="332656"/>
              <a:ext cx="11160000" cy="6552728"/>
              <a:chOff x="792914" y="3925222"/>
              <a:chExt cx="11160000" cy="6552728"/>
            </a:xfrm>
          </p:grpSpPr>
          <p:sp>
            <p:nvSpPr>
              <p:cNvPr id="11" name="圆角矩形 10"/>
              <p:cNvSpPr/>
              <p:nvPr/>
            </p:nvSpPr>
            <p:spPr>
              <a:xfrm>
                <a:off x="792914" y="4038111"/>
                <a:ext cx="11160000" cy="6439839"/>
              </a:xfrm>
              <a:prstGeom prst="roundRect">
                <a:avLst>
                  <a:gd name="adj" fmla="val 202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2" name="矩形 11"/>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4" name="对象 3"/>
            <p:cNvGraphicFramePr>
              <a:graphicFrameLocks noChangeAspect="1"/>
            </p:cNvGraphicFramePr>
            <p:nvPr/>
          </p:nvGraphicFramePr>
          <p:xfrm>
            <a:off x="1607573" y="4766378"/>
            <a:ext cx="3192283" cy="2034298"/>
          </p:xfrm>
          <a:graphic>
            <a:graphicData uri="http://schemas.openxmlformats.org/presentationml/2006/ole">
              <mc:AlternateContent xmlns:mc="http://schemas.openxmlformats.org/markup-compatibility/2006">
                <mc:Choice xmlns:v="urn:schemas-microsoft-com:vml" Requires="v">
                  <p:oleObj spid="_x0000_s240866" name="Equation" r:id="rId7" imgW="1943100" imgH="1231900" progId="Equation.DSMT4">
                    <p:embed/>
                  </p:oleObj>
                </mc:Choice>
                <mc:Fallback>
                  <p:oleObj name="Equation" r:id="rId7" imgW="1943100" imgH="1231900"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7573" y="4766378"/>
                          <a:ext cx="3192283" cy="20342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nvGraphicFramePr>
          <p:xfrm>
            <a:off x="914400" y="2061592"/>
            <a:ext cx="9613900" cy="4051300"/>
          </p:xfrm>
          <a:graphic>
            <a:graphicData uri="http://schemas.openxmlformats.org/presentationml/2006/ole">
              <mc:AlternateContent xmlns:mc="http://schemas.openxmlformats.org/markup-compatibility/2006">
                <mc:Choice xmlns:v="urn:schemas-microsoft-com:vml" Requires="v">
                  <p:oleObj spid="_x0000_s240867" name="文档" r:id="rId9" imgW="9627235" imgH="4058285" progId="Word.Document.12">
                    <p:embed/>
                  </p:oleObj>
                </mc:Choice>
                <mc:Fallback>
                  <p:oleObj name="文档" r:id="rId9" imgW="9627235" imgH="4058285" progId="Word.Document.12">
                    <p:embed/>
                    <p:pic>
                      <p:nvPicPr>
                        <p:cNvPr id="0" name="图片 240866"/>
                        <p:cNvPicPr/>
                        <p:nvPr/>
                      </p:nvPicPr>
                      <p:blipFill>
                        <a:blip r:embed="rId10"/>
                        <a:stretch>
                          <a:fillRect/>
                        </a:stretch>
                      </p:blipFill>
                      <p:spPr>
                        <a:xfrm>
                          <a:off x="914400" y="2061592"/>
                          <a:ext cx="9613900" cy="4051300"/>
                        </a:xfrm>
                        <a:prstGeom prst="rect">
                          <a:avLst/>
                        </a:prstGeom>
                      </p:spPr>
                    </p:pic>
                  </p:oleObj>
                </mc:Fallback>
              </mc:AlternateContent>
            </a:graphicData>
          </a:graphic>
        </p:graphicFrame>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404664"/>
            <a:ext cx="11412000" cy="404723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600" b="1" kern="100" dirty="0">
                <a:solidFill>
                  <a:srgbClr val="BC5D22"/>
                </a:solidFill>
                <a:latin typeface="+mn-ea"/>
                <a:cs typeface="Times New Roman" panose="02020603050405020304" pitchFamily="18" charset="0"/>
              </a:rPr>
              <a:t>二、多因素对化学平衡的影响</a:t>
            </a:r>
            <a:endParaRPr lang="zh-CN" altLang="zh-CN" sz="2600" b="1" kern="100" dirty="0">
              <a:solidFill>
                <a:srgbClr val="BC5D22"/>
              </a:solidFill>
              <a:latin typeface="+mn-ea"/>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一定条件下，反应：</a:t>
            </a:r>
            <a:r>
              <a:rPr lang="en-US" altLang="zh-CN" kern="100" dirty="0">
                <a:latin typeface="Times New Roman" panose="02020603050405020304" pitchFamily="18" charset="0"/>
                <a:ea typeface="微软雅黑" panose="020B0503020204020204" charset="-122"/>
                <a:cs typeface="Courier New" panose="02070309020205020404" pitchFamily="49" charset="0"/>
              </a:rPr>
              <a:t>6H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latin typeface="Times New Roman" panose="02020603050405020304" pitchFamily="18" charset="0"/>
                <a:ea typeface="微软雅黑" panose="020B0503020204020204" charset="-122"/>
                <a:cs typeface="Courier New" panose="02070309020205020404" pitchFamily="49" charset="0"/>
              </a:rPr>
              <a:t>(g)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2CO</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latin typeface="Times New Roman" panose="02020603050405020304" pitchFamily="18" charset="0"/>
                <a:ea typeface="微软雅黑" panose="020B0503020204020204" charset="-122"/>
                <a:cs typeface="Courier New" panose="02070309020205020404" pitchFamily="49" charset="0"/>
              </a:rPr>
              <a:t>(g</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r>
              <a:rPr lang="en-US" altLang="zh-CN"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C</a:t>
            </a:r>
            <a:r>
              <a:rPr lang="en-US" altLang="zh-CN" kern="100" baseline="-25000" dirty="0" smtClean="0">
                <a:latin typeface="Times New Roman" panose="02020603050405020304" pitchFamily="18" charset="0"/>
                <a:ea typeface="微软雅黑" panose="020B050302020402020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charset="-122"/>
                <a:cs typeface="Courier New" panose="02070309020205020404" pitchFamily="49" charset="0"/>
              </a:rPr>
              <a:t>5</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OH(g</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3H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latin typeface="Times New Roman" panose="02020603050405020304" pitchFamily="18" charset="0"/>
                <a:ea typeface="微软雅黑" panose="020B0503020204020204" charset="-122"/>
                <a:cs typeface="Courier New" panose="02070309020205020404" pitchFamily="49" charset="0"/>
              </a:rPr>
              <a:t>O(g)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的数据如图所示。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该反应的</a:t>
            </a:r>
            <a:r>
              <a:rPr lang="en-US" altLang="zh-CN" kern="100" dirty="0">
                <a:latin typeface="Times New Roman" panose="02020603050405020304" pitchFamily="18" charset="0"/>
                <a:ea typeface="微软雅黑" panose="020B050302020402020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charset="-122"/>
                <a:cs typeface="Courier New" panose="02070309020205020404" pitchFamily="49" charset="0"/>
              </a:rPr>
              <a:t>H</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达平衡时，</a:t>
            </a: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en-US" altLang="zh-CN" i="1" kern="100" dirty="0">
                <a:latin typeface="Book Antiqua" panose="02040602050305030304" pitchFamily="18" charset="0"/>
                <a:ea typeface="微软雅黑" panose="020B050302020402020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charset="-122"/>
                <a:cs typeface="Times New Roman" panose="02020603050405020304" pitchFamily="18" charset="0"/>
              </a:rPr>
              <a:t>正</a:t>
            </a:r>
            <a:r>
              <a:rPr lang="en-US" altLang="zh-CN"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Book Antiqua" panose="02040602050305030304" pitchFamily="18" charset="0"/>
                <a:ea typeface="微软雅黑" panose="020B050302020402020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charset="-122"/>
                <a:cs typeface="Times New Roman" panose="02020603050405020304" pitchFamily="18" charset="0"/>
              </a:rPr>
              <a:t>逆</a:t>
            </a:r>
            <a:r>
              <a:rPr lang="en-US" altLang="zh-CN" kern="100" dirty="0">
                <a:latin typeface="Times New Roman" panose="02020603050405020304" pitchFamily="18" charset="0"/>
                <a:ea typeface="微软雅黑" panose="020B050302020402020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charset="-122"/>
                <a:cs typeface="Courier New" panose="02070309020205020404" pitchFamily="49" charset="0"/>
              </a:rPr>
              <a:t>C.b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点对应的平衡常数</a:t>
            </a:r>
            <a:r>
              <a:rPr lang="en-US" altLang="zh-CN" i="1" kern="100" dirty="0">
                <a:latin typeface="Times New Roman" panose="02020603050405020304" pitchFamily="18" charset="0"/>
                <a:ea typeface="微软雅黑" panose="020B0503020204020204" charset="-122"/>
                <a:cs typeface="Courier New" panose="02070309020205020404" pitchFamily="49" charset="0"/>
              </a:rPr>
              <a:t>K</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大于</a:t>
            </a: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charset="-122"/>
                <a:cs typeface="Courier New" panose="02070309020205020404" pitchFamily="49" charset="0"/>
              </a:rPr>
              <a:t>D.a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点对应的</a:t>
            </a:r>
            <a:r>
              <a:rPr lang="en-US" altLang="zh-CN"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的平衡转化率为</a:t>
            </a:r>
            <a:r>
              <a:rPr lang="en-US" altLang="zh-CN" kern="100" dirty="0">
                <a:latin typeface="Times New Roman" panose="02020603050405020304" pitchFamily="18" charset="0"/>
                <a:ea typeface="微软雅黑" panose="020B0503020204020204" charset="-122"/>
                <a:cs typeface="Courier New" panose="02070309020205020404" pitchFamily="49" charset="0"/>
              </a:rPr>
              <a:t>90%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6" name="对象 15"/>
          <p:cNvGraphicFramePr>
            <a:graphicFrameLocks noChangeAspect="1"/>
          </p:cNvGraphicFramePr>
          <p:nvPr/>
        </p:nvGraphicFramePr>
        <p:xfrm>
          <a:off x="5676652" y="1180232"/>
          <a:ext cx="1136650" cy="736600"/>
        </p:xfrm>
        <a:graphic>
          <a:graphicData uri="http://schemas.openxmlformats.org/presentationml/2006/ole">
            <mc:AlternateContent xmlns:mc="http://schemas.openxmlformats.org/markup-compatibility/2006">
              <mc:Choice xmlns:v="urn:schemas-microsoft-com:vml" Requires="v">
                <p:oleObj spid="_x0000_s234549" name="文档" r:id="rId1" imgW="1138555" imgH="739140" progId="Word.Document.12">
                  <p:embed/>
                </p:oleObj>
              </mc:Choice>
              <mc:Fallback>
                <p:oleObj name="文档" r:id="rId1" imgW="1138555" imgH="739140" progId="Word.Document.12">
                  <p:embed/>
                  <p:pic>
                    <p:nvPicPr>
                      <p:cNvPr id="0" name="图片 234548"/>
                      <p:cNvPicPr/>
                      <p:nvPr/>
                    </p:nvPicPr>
                    <p:blipFill>
                      <a:blip r:embed="rId2"/>
                      <a:stretch>
                        <a:fillRect/>
                      </a:stretch>
                    </p:blipFill>
                    <p:spPr>
                      <a:xfrm>
                        <a:off x="5676652" y="1180232"/>
                        <a:ext cx="1136650" cy="736600"/>
                      </a:xfrm>
                      <a:prstGeom prst="rect">
                        <a:avLst/>
                      </a:prstGeom>
                    </p:spPr>
                  </p:pic>
                </p:oleObj>
              </mc:Fallback>
            </mc:AlternateContent>
          </a:graphicData>
        </a:graphic>
      </p:graphicFrame>
      <p:sp>
        <p:nvSpPr>
          <p:cNvPr id="17" name="TextBox 9"/>
          <p:cNvSpPr txBox="1"/>
          <p:nvPr/>
        </p:nvSpPr>
        <p:spPr>
          <a:xfrm>
            <a:off x="234777" y="3717032"/>
            <a:ext cx="755902" cy="784728"/>
          </a:xfrm>
          <a:prstGeom prst="rect">
            <a:avLst/>
          </a:prstGeom>
          <a:noFill/>
        </p:spPr>
        <p:txBody>
          <a:bodyPr wrap="square" rtlCol="0">
            <a:spAutoFit/>
          </a:bodyPr>
          <a:lstStyle/>
          <a:p>
            <a:pPr defTabSz="914400"/>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pic>
        <p:nvPicPr>
          <p:cNvPr id="234506" name="Picture 10" descr="7-4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2761" y="1628800"/>
            <a:ext cx="3836050" cy="28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6000" y="1196752"/>
            <a:ext cx="11160000" cy="3168352"/>
            <a:chOff x="516000" y="1196752"/>
            <a:chExt cx="11160000" cy="3168352"/>
          </a:xfrm>
        </p:grpSpPr>
        <p:grpSp>
          <p:nvGrpSpPr>
            <p:cNvPr id="58" name="组合 57"/>
            <p:cNvGrpSpPr/>
            <p:nvPr/>
          </p:nvGrpSpPr>
          <p:grpSpPr>
            <a:xfrm>
              <a:off x="516000" y="1196752"/>
              <a:ext cx="11160000" cy="3168352"/>
              <a:chOff x="516000" y="4725144"/>
              <a:chExt cx="11160000" cy="3168352"/>
            </a:xfrm>
          </p:grpSpPr>
          <p:grpSp>
            <p:nvGrpSpPr>
              <p:cNvPr id="53" name="组合 52"/>
              <p:cNvGrpSpPr/>
              <p:nvPr/>
            </p:nvGrpSpPr>
            <p:grpSpPr>
              <a:xfrm>
                <a:off x="516000" y="4725144"/>
                <a:ext cx="11160000" cy="3166448"/>
                <a:chOff x="792914" y="3925222"/>
                <a:chExt cx="11160000" cy="3166448"/>
              </a:xfrm>
            </p:grpSpPr>
            <p:sp>
              <p:nvSpPr>
                <p:cNvPr id="54" name="圆角矩形 53"/>
                <p:cNvSpPr/>
                <p:nvPr/>
              </p:nvSpPr>
              <p:spPr>
                <a:xfrm>
                  <a:off x="792914" y="4038111"/>
                  <a:ext cx="11160000" cy="3053559"/>
                </a:xfrm>
                <a:prstGeom prst="roundRect">
                  <a:avLst>
                    <a:gd name="adj" fmla="val 433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55" name="矩形 54"/>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6" name="文本框 55"/>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schemeClr val="bg1"/>
                    </a:solidFill>
                    <a:latin typeface="DOUYU Font" pitchFamily="2" charset="-122"/>
                    <a:ea typeface="DOUYU Font" pitchFamily="2" charset="-122"/>
                  </a:endParaRPr>
                </a:p>
              </p:txBody>
            </p:sp>
          </p:grpSp>
          <p:sp>
            <p:nvSpPr>
              <p:cNvPr id="57" name="矩形 56"/>
              <p:cNvSpPr/>
              <p:nvPr/>
            </p:nvSpPr>
            <p:spPr>
              <a:xfrm>
                <a:off x="666937" y="5000421"/>
                <a:ext cx="7116061"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升高温度，</a:t>
                </a:r>
                <a:r>
                  <a:rPr lang="en-US" altLang="zh-CN" kern="100" dirty="0">
                    <a:latin typeface="Times New Roman" panose="02020603050405020304" pitchFamily="18" charset="0"/>
                    <a:ea typeface="宋体" panose="02010600030101010101" pitchFamily="2" charset="-122"/>
                  </a:rPr>
                  <a:t>CO</a:t>
                </a:r>
                <a:r>
                  <a:rPr lang="en-US" altLang="zh-CN" kern="100" baseline="-25000" dirty="0">
                    <a:latin typeface="Times New Roman" panose="02020603050405020304" pitchFamily="18" charset="0"/>
                    <a:ea typeface="宋体" panose="02010600030101010101" pitchFamily="2" charset="-122"/>
                  </a:rPr>
                  <a:t>2</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的转化率减小，平衡向左移动，正反应为放热反应，</a:t>
                </a:r>
                <a:r>
                  <a:rPr lang="en-US" altLang="zh-CN" kern="100" dirty="0">
                    <a:latin typeface="Times New Roman" panose="02020603050405020304" pitchFamily="18" charset="0"/>
                    <a:ea typeface="宋体" panose="02010600030101010101" pitchFamily="2" charset="-122"/>
                  </a:rPr>
                  <a:t>Δ</a:t>
                </a:r>
                <a:r>
                  <a:rPr lang="en-US" altLang="zh-CN" i="1" kern="100" dirty="0">
                    <a:latin typeface="Times New Roman" panose="02020603050405020304" pitchFamily="18" charset="0"/>
                    <a:ea typeface="宋体" panose="02010600030101010101" pitchFamily="2" charset="-122"/>
                  </a:rPr>
                  <a:t>H</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rPr>
                  <a:t>0</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rPr>
                  <a:t>A</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达</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平衡时，</a:t>
                </a:r>
                <a:r>
                  <a:rPr lang="en-US" altLang="zh-CN"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en-US" altLang="zh-CN" kern="100" dirty="0">
                    <a:latin typeface="Times New Roman" panose="02020603050405020304" pitchFamily="18" charset="0"/>
                    <a:ea typeface="宋体" panose="02010600030101010101" pitchFamily="2" charset="-122"/>
                  </a:rPr>
                  <a:t>(H</a:t>
                </a:r>
                <a:r>
                  <a:rPr lang="en-US" altLang="zh-CN" kern="100" baseline="-25000" dirty="0">
                    <a:latin typeface="Times New Roman" panose="02020603050405020304" pitchFamily="18" charset="0"/>
                    <a:ea typeface="宋体" panose="02010600030101010101" pitchFamily="2" charset="-122"/>
                  </a:rPr>
                  <a:t>2</a:t>
                </a:r>
                <a:r>
                  <a:rPr lang="en-US" altLang="zh-CN" kern="100" dirty="0">
                    <a:latin typeface="Times New Roman" panose="02020603050405020304" pitchFamily="18" charset="0"/>
                    <a:ea typeface="宋体" panose="02010600030101010101" pitchFamily="2" charset="-122"/>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rPr>
                  <a:t>3</a:t>
                </a:r>
                <a:r>
                  <a:rPr lang="en-US" altLang="zh-CN"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en-US" altLang="zh-CN" kern="100" dirty="0">
                    <a:latin typeface="Times New Roman" panose="02020603050405020304" pitchFamily="18" charset="0"/>
                    <a:ea typeface="宋体" panose="02010600030101010101" pitchFamily="2" charset="-122"/>
                  </a:rPr>
                  <a:t>(CO</a:t>
                </a:r>
                <a:r>
                  <a:rPr lang="en-US" altLang="zh-CN" kern="100" baseline="-25000" dirty="0">
                    <a:latin typeface="Times New Roman" panose="02020603050405020304" pitchFamily="18" charset="0"/>
                    <a:ea typeface="宋体" panose="02010600030101010101" pitchFamily="2" charset="-122"/>
                  </a:rPr>
                  <a:t>2</a:t>
                </a:r>
                <a:r>
                  <a:rPr lang="en-US" altLang="zh-CN" kern="100" dirty="0">
                    <a:latin typeface="Times New Roman" panose="02020603050405020304" pitchFamily="18" charset="0"/>
                    <a:ea typeface="宋体" panose="02010600030101010101" pitchFamily="2" charset="-122"/>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rPr>
                  <a:t>B</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升温</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，平衡左移，</a:t>
                </a:r>
                <a:r>
                  <a:rPr lang="en-US" altLang="zh-CN" kern="100" dirty="0">
                    <a:latin typeface="Times New Roman" panose="02020603050405020304" pitchFamily="18" charset="0"/>
                    <a:ea typeface="宋体" panose="02010600030101010101" pitchFamily="2" charset="-122"/>
                  </a:rPr>
                  <a:t>b</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点温度高，其平衡常数小，</a:t>
                </a:r>
                <a:r>
                  <a:rPr lang="en-US" altLang="zh-CN" kern="100" dirty="0">
                    <a:latin typeface="Times New Roman" panose="02020603050405020304" pitchFamily="18" charset="0"/>
                    <a:ea typeface="宋体" panose="02010600030101010101" pitchFamily="2" charset="-122"/>
                  </a:rPr>
                  <a:t>C</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pic>
          <p:nvPicPr>
            <p:cNvPr id="8" name="Picture 10" descr="7-48"/>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5840" y="1492266"/>
              <a:ext cx="3487318" cy="258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404664"/>
            <a:ext cx="11412000" cy="171583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4.</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工业上用丁烷催化脱氢制备丁烯：</a:t>
            </a: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4</a:t>
            </a:r>
            <a:r>
              <a:rPr lang="en-US" altLang="zh-CN"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10</a:t>
            </a:r>
            <a:r>
              <a:rPr lang="en-US" altLang="zh-CN" kern="100" dirty="0">
                <a:latin typeface="Times New Roman" panose="02020603050405020304" pitchFamily="18" charset="0"/>
                <a:ea typeface="微软雅黑" panose="020B0503020204020204" charset="-122"/>
                <a:cs typeface="Courier New" panose="02070309020205020404" pitchFamily="49" charset="0"/>
              </a:rPr>
              <a:t>(g</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  </a:t>
            </a:r>
            <a:r>
              <a:rPr lang="en-US" altLang="zh-CN"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C</a:t>
            </a:r>
            <a:r>
              <a:rPr lang="en-US" altLang="zh-CN" kern="100" baseline="-25000" dirty="0" smtClean="0">
                <a:latin typeface="Times New Roman" panose="02020603050405020304" pitchFamily="18" charset="0"/>
                <a:ea typeface="微软雅黑" panose="020B0503020204020204" charset="-122"/>
                <a:cs typeface="Courier New" panose="02070309020205020404" pitchFamily="49" charset="0"/>
              </a:rPr>
              <a:t>4</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charset="-122"/>
                <a:cs typeface="Courier New" panose="02070309020205020404" pitchFamily="49" charset="0"/>
              </a:rPr>
              <a:t>8</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(g</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latin typeface="Times New Roman" panose="02020603050405020304" pitchFamily="18" charset="0"/>
                <a:ea typeface="微软雅黑" panose="020B0503020204020204" charset="-122"/>
                <a:cs typeface="Courier New" panose="02070309020205020404" pitchFamily="49" charset="0"/>
              </a:rPr>
              <a:t>(g)(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正反应吸热</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，将丁烷和氢气以一定的配比通过填充有催化剂的反应器</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氢气的作用是活化催化剂</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，反应的平衡转化率、产率与温度、投料比有关。下列判断不正确的</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6" name="对象 15"/>
          <p:cNvGraphicFramePr>
            <a:graphicFrameLocks noChangeAspect="1"/>
          </p:cNvGraphicFramePr>
          <p:nvPr/>
        </p:nvGraphicFramePr>
        <p:xfrm>
          <a:off x="6437784" y="588363"/>
          <a:ext cx="1136650" cy="736600"/>
        </p:xfrm>
        <a:graphic>
          <a:graphicData uri="http://schemas.openxmlformats.org/presentationml/2006/ole">
            <mc:AlternateContent xmlns:mc="http://schemas.openxmlformats.org/markup-compatibility/2006">
              <mc:Choice xmlns:v="urn:schemas-microsoft-com:vml" Requires="v">
                <p:oleObj spid="_x0000_s241709" name="文档" r:id="rId1" imgW="1138555" imgH="739140" progId="Word.Document.12">
                  <p:embed/>
                </p:oleObj>
              </mc:Choice>
              <mc:Fallback>
                <p:oleObj name="文档" r:id="rId1" imgW="1138555" imgH="739140" progId="Word.Document.12">
                  <p:embed/>
                  <p:pic>
                    <p:nvPicPr>
                      <p:cNvPr id="0" name="图片 241708"/>
                      <p:cNvPicPr/>
                      <p:nvPr/>
                    </p:nvPicPr>
                    <p:blipFill>
                      <a:blip r:embed="rId2"/>
                      <a:stretch>
                        <a:fillRect/>
                      </a:stretch>
                    </p:blipFill>
                    <p:spPr>
                      <a:xfrm>
                        <a:off x="6437784" y="588363"/>
                        <a:ext cx="1136650" cy="736600"/>
                      </a:xfrm>
                      <a:prstGeom prst="rect">
                        <a:avLst/>
                      </a:prstGeom>
                    </p:spPr>
                  </p:pic>
                </p:oleObj>
              </mc:Fallback>
            </mc:AlternateContent>
          </a:graphicData>
        </a:graphic>
      </p:graphicFrame>
      <p:pic>
        <p:nvPicPr>
          <p:cNvPr id="241666" name="Picture 2" descr="加7-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7228" y="2519974"/>
            <a:ext cx="5212726" cy="270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67" name="Picture 3" descr="加7-8"/>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8009" y="2519974"/>
            <a:ext cx="2549862" cy="25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90000" y="2452265"/>
            <a:ext cx="11933762" cy="4001071"/>
            <a:chOff x="390000" y="2452265"/>
            <a:chExt cx="11933762" cy="4001071"/>
          </a:xfrm>
        </p:grpSpPr>
        <p:sp>
          <p:nvSpPr>
            <p:cNvPr id="3" name="矩形 2"/>
            <p:cNvSpPr/>
            <p:nvPr/>
          </p:nvSpPr>
          <p:spPr>
            <a:xfrm>
              <a:off x="390000" y="2452265"/>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由图甲可知，</a:t>
              </a:r>
              <a:r>
                <a:rPr lang="en-US" altLang="zh-CN" i="1" kern="100" dirty="0">
                  <a:latin typeface="Times New Roman" panose="02020603050405020304" pitchFamily="18" charset="0"/>
                  <a:ea typeface="微软雅黑" panose="020B0503020204020204" charset="-122"/>
                  <a:cs typeface="Courier New" panose="02070309020205020404" pitchFamily="49" charset="0"/>
                </a:rPr>
                <a:t>x</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小于</a:t>
              </a:r>
              <a:r>
                <a:rPr lang="en-US" altLang="zh-CN" kern="100" dirty="0">
                  <a:latin typeface="Times New Roman" panose="02020603050405020304" pitchFamily="18" charset="0"/>
                  <a:ea typeface="微软雅黑" panose="020B0503020204020204" charset="-122"/>
                  <a:cs typeface="Courier New" panose="02070309020205020404" pitchFamily="49" charset="0"/>
                </a:rPr>
                <a:t>0.1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spc="-40" dirty="0">
                  <a:latin typeface="Times New Roman" panose="02020603050405020304" pitchFamily="18" charset="0"/>
                  <a:ea typeface="微软雅黑" panose="020B0503020204020204" charset="-122"/>
                  <a:cs typeface="Courier New" panose="02070309020205020404" pitchFamily="49" charset="0"/>
                </a:rPr>
                <a:t>B.</a:t>
              </a:r>
              <a:r>
                <a:rPr lang="zh-CN" altLang="zh-CN" kern="100" spc="-40" dirty="0">
                  <a:latin typeface="Times New Roman" panose="02020603050405020304" pitchFamily="18" charset="0"/>
                  <a:ea typeface="微软雅黑" panose="020B0503020204020204" charset="-122"/>
                  <a:cs typeface="Times New Roman" panose="02020603050405020304" pitchFamily="18" charset="0"/>
                </a:rPr>
                <a:t>由图乙可知，丁烯产率先增大后减小，减小的原因是氢气是产物之一，</a:t>
              </a:r>
              <a:r>
                <a:rPr lang="zh-CN" altLang="zh-CN" kern="100" spc="-40" dirty="0" smtClean="0">
                  <a:latin typeface="Times New Roman" panose="02020603050405020304" pitchFamily="18" charset="0"/>
                  <a:ea typeface="微软雅黑" panose="020B0503020204020204" charset="-122"/>
                  <a:cs typeface="Times New Roman" panose="02020603050405020304" pitchFamily="18" charset="0"/>
                </a:rPr>
                <a:t>随着</a:t>
              </a:r>
              <a:endParaRPr lang="en-US" altLang="zh-CN" kern="100" spc="-4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增大</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，逆反应速率减小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由图丙可知，产率在</a:t>
              </a:r>
              <a:r>
                <a:rPr lang="en-US" altLang="zh-CN" kern="100" dirty="0">
                  <a:latin typeface="Times New Roman" panose="02020603050405020304" pitchFamily="18" charset="0"/>
                  <a:ea typeface="微软雅黑" panose="020B0503020204020204" charset="-122"/>
                  <a:cs typeface="Courier New" panose="02070309020205020404" pitchFamily="49" charset="0"/>
                </a:rPr>
                <a:t>590  </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之前随温度升高而增大的原因可能是温度升高平衡</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正</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向</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移动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D.</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由图丙可知，丁烯产率在</a:t>
              </a:r>
              <a:r>
                <a:rPr lang="en-US" altLang="zh-CN" kern="100" dirty="0">
                  <a:latin typeface="Times New Roman" panose="02020603050405020304" pitchFamily="18" charset="0"/>
                  <a:ea typeface="微软雅黑" panose="020B0503020204020204" charset="-122"/>
                  <a:cs typeface="Courier New" panose="02070309020205020404" pitchFamily="49" charset="0"/>
                </a:rPr>
                <a:t>590 </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之后快速降低的主要原因是丁烯高温分解生成</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副</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产物</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nvGraphicFramePr>
          <p:xfrm>
            <a:off x="10717212" y="2825005"/>
            <a:ext cx="1606550" cy="1233488"/>
          </p:xfrm>
          <a:graphic>
            <a:graphicData uri="http://schemas.openxmlformats.org/presentationml/2006/ole">
              <mc:AlternateContent xmlns:mc="http://schemas.openxmlformats.org/markup-compatibility/2006">
                <mc:Choice xmlns:v="urn:schemas-microsoft-com:vml" Requires="v">
                  <p:oleObj spid="_x0000_s242731" name="文档" r:id="rId1" imgW="1607820" imgH="1234440" progId="Word.Document.12">
                    <p:embed/>
                  </p:oleObj>
                </mc:Choice>
                <mc:Fallback>
                  <p:oleObj name="文档" r:id="rId1" imgW="1607820" imgH="1234440" progId="Word.Document.12">
                    <p:embed/>
                    <p:pic>
                      <p:nvPicPr>
                        <p:cNvPr id="0" name="图片 242730"/>
                        <p:cNvPicPr/>
                        <p:nvPr/>
                      </p:nvPicPr>
                      <p:blipFill>
                        <a:blip r:embed="rId2"/>
                        <a:stretch>
                          <a:fillRect/>
                        </a:stretch>
                      </p:blipFill>
                      <p:spPr>
                        <a:xfrm>
                          <a:off x="10717212" y="2825005"/>
                          <a:ext cx="1606550" cy="1233488"/>
                        </a:xfrm>
                        <a:prstGeom prst="rect">
                          <a:avLst/>
                        </a:prstGeom>
                      </p:spPr>
                    </p:pic>
                  </p:oleObj>
                </mc:Fallback>
              </mc:AlternateContent>
            </a:graphicData>
          </a:graphic>
        </p:graphicFrame>
      </p:grpSp>
      <p:sp>
        <p:nvSpPr>
          <p:cNvPr id="17" name="TextBox 9"/>
          <p:cNvSpPr txBox="1"/>
          <p:nvPr/>
        </p:nvSpPr>
        <p:spPr>
          <a:xfrm>
            <a:off x="222077" y="2996952"/>
            <a:ext cx="755902" cy="784728"/>
          </a:xfrm>
          <a:prstGeom prst="rect">
            <a:avLst/>
          </a:prstGeom>
          <a:noFill/>
        </p:spPr>
        <p:txBody>
          <a:bodyPr wrap="square" rtlCol="0">
            <a:spAutoFit/>
          </a:bodyPr>
          <a:lstStyle/>
          <a:p>
            <a:pPr defTabSz="914400"/>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2" name="组合 1"/>
          <p:cNvGrpSpPr/>
          <p:nvPr/>
        </p:nvGrpSpPr>
        <p:grpSpPr>
          <a:xfrm>
            <a:off x="2522021" y="237426"/>
            <a:ext cx="7147958" cy="2471494"/>
            <a:chOff x="1914170" y="237426"/>
            <a:chExt cx="7147958" cy="2471494"/>
          </a:xfrm>
        </p:grpSpPr>
        <p:pic>
          <p:nvPicPr>
            <p:cNvPr id="241666" name="Picture 2" descr="加7-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4170" y="245987"/>
              <a:ext cx="4738842" cy="246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67" name="Picture 3" descr="加7-8"/>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4072" y="237426"/>
              <a:ext cx="2318056" cy="229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16000" y="404664"/>
            <a:ext cx="11160000" cy="5775449"/>
            <a:chOff x="516000" y="404664"/>
            <a:chExt cx="11160000" cy="5775449"/>
          </a:xfrm>
        </p:grpSpPr>
        <p:grpSp>
          <p:nvGrpSpPr>
            <p:cNvPr id="53" name="组合 52"/>
            <p:cNvGrpSpPr/>
            <p:nvPr/>
          </p:nvGrpSpPr>
          <p:grpSpPr>
            <a:xfrm>
              <a:off x="516000" y="404664"/>
              <a:ext cx="11160000" cy="5616624"/>
              <a:chOff x="792914" y="3925222"/>
              <a:chExt cx="11160000" cy="5616624"/>
            </a:xfrm>
          </p:grpSpPr>
          <p:sp>
            <p:nvSpPr>
              <p:cNvPr id="54" name="圆角矩形 53"/>
              <p:cNvSpPr/>
              <p:nvPr/>
            </p:nvSpPr>
            <p:spPr>
              <a:xfrm>
                <a:off x="792914" y="4038111"/>
                <a:ext cx="11160000" cy="5503735"/>
              </a:xfrm>
              <a:prstGeom prst="roundRect">
                <a:avLst>
                  <a:gd name="adj" fmla="val 295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55" name="矩形 54"/>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6" name="文本框 55"/>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schemeClr val="bg1"/>
                  </a:solidFill>
                  <a:latin typeface="DOUYU Font" pitchFamily="2" charset="-122"/>
                  <a:ea typeface="DOUYU Font" pitchFamily="2" charset="-122"/>
                </a:endParaRPr>
              </a:p>
            </p:txBody>
          </p:sp>
        </p:grpSp>
        <p:sp>
          <p:nvSpPr>
            <p:cNvPr id="57" name="矩形 56"/>
            <p:cNvSpPr/>
            <p:nvPr/>
          </p:nvSpPr>
          <p:spPr>
            <a:xfrm>
              <a:off x="717173" y="3056205"/>
              <a:ext cx="10757655" cy="312390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增大压强，平衡逆向移动，则丁烯的平衡转化率减小，结合图像可知，</a:t>
              </a:r>
              <a:r>
                <a:rPr lang="en-US" altLang="zh-CN"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小于</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0.1</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加入</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氢气，平衡逆向移动，丁烯产率上升的可能原因是通入的</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对催化剂有</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活</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5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化作</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用，减小的原因是氢气是产物之一，而</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随着</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增大</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，逆反应速率增大，</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3" name="组合 2"/>
            <p:cNvGrpSpPr/>
            <p:nvPr/>
          </p:nvGrpSpPr>
          <p:grpSpPr>
            <a:xfrm>
              <a:off x="2982744" y="775017"/>
              <a:ext cx="6571437" cy="2216861"/>
              <a:chOff x="2982744" y="1567105"/>
              <a:chExt cx="6571437" cy="2216861"/>
            </a:xfrm>
          </p:grpSpPr>
          <p:pic>
            <p:nvPicPr>
              <p:cNvPr id="11" name="Picture 2" descr="加7-7"/>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2744" y="1567105"/>
                <a:ext cx="4265384" cy="221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加7-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7722" y="1567105"/>
                <a:ext cx="2086459" cy="20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4" name="对象 3"/>
            <p:cNvGraphicFramePr>
              <a:graphicFrameLocks noChangeAspect="1"/>
            </p:cNvGraphicFramePr>
            <p:nvPr/>
          </p:nvGraphicFramePr>
          <p:xfrm>
            <a:off x="7297762" y="4725144"/>
            <a:ext cx="1619250" cy="992188"/>
          </p:xfrm>
          <a:graphic>
            <a:graphicData uri="http://schemas.openxmlformats.org/presentationml/2006/ole">
              <mc:AlternateContent xmlns:mc="http://schemas.openxmlformats.org/markup-compatibility/2006">
                <mc:Choice xmlns:v="urn:schemas-microsoft-com:vml" Requires="v">
                  <p:oleObj spid="_x0000_s243755" name="文档" r:id="rId3" imgW="1621790" imgH="993775" progId="Word.Document.12">
                    <p:embed/>
                  </p:oleObj>
                </mc:Choice>
                <mc:Fallback>
                  <p:oleObj name="文档" r:id="rId3" imgW="1621790" imgH="993775" progId="Word.Document.12">
                    <p:embed/>
                    <p:pic>
                      <p:nvPicPr>
                        <p:cNvPr id="0" name="图片 243754"/>
                        <p:cNvPicPr/>
                        <p:nvPr/>
                      </p:nvPicPr>
                      <p:blipFill>
                        <a:blip r:embed="rId4"/>
                        <a:stretch>
                          <a:fillRect/>
                        </a:stretch>
                      </p:blipFill>
                      <p:spPr>
                        <a:xfrm>
                          <a:off x="7297762" y="4725144"/>
                          <a:ext cx="1619250" cy="992188"/>
                        </a:xfrm>
                        <a:prstGeom prst="rect">
                          <a:avLst/>
                        </a:prstGeom>
                      </p:spPr>
                    </p:pic>
                  </p:oleObj>
                </mc:Fallback>
              </mc:AlternateContent>
            </a:graphicData>
          </a:graphic>
        </p:graphicFrame>
      </p:grpSp>
      <p:sp>
        <p:nvSpPr>
          <p:cNvPr id="16" name="矩形 15">
            <a:hlinkClick r:id="rId5"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preferRelativeResize="0"/>
          <p:nvPr/>
        </p:nvPicPr>
        <p:blipFill rotWithShape="1">
          <a:blip r:embed="rId1">
            <a:extLst>
              <a:ext uri="{28A0092B-C50C-407E-A947-70E740481C1C}">
                <a14:useLocalDpi xmlns:a14="http://schemas.microsoft.com/office/drawing/2010/main" val="0"/>
              </a:ext>
            </a:extLst>
          </a:blip>
          <a:srcRect b="24569"/>
          <a:stretch>
            <a:fillRect/>
          </a:stretch>
        </p:blipFill>
        <p:spPr>
          <a:xfrm>
            <a:off x="2400" y="0"/>
            <a:ext cx="12189600" cy="6858000"/>
          </a:xfrm>
          <a:prstGeom prst="rect">
            <a:avLst/>
          </a:prstGeom>
        </p:spPr>
      </p:pic>
      <p:sp>
        <p:nvSpPr>
          <p:cNvPr id="10" name="矩形 9"/>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smtClean="0">
                <a:solidFill>
                  <a:schemeClr val="tx1">
                    <a:lumMod val="75000"/>
                    <a:lumOff val="25000"/>
                  </a:schemeClr>
                </a:solidFill>
                <a:latin typeface="微软雅黑" panose="020B0503020204020204" charset="-122"/>
                <a:ea typeface="微软雅黑" panose="020B0503020204020204" charset="-122"/>
              </a:rPr>
              <a:t>真题演练  明确考向</a:t>
            </a:r>
            <a:endParaRPr lang="zh-CN" altLang="zh-CN" sz="6600" b="1" dirty="0">
              <a:solidFill>
                <a:schemeClr val="tx1">
                  <a:lumMod val="75000"/>
                  <a:lumOff val="25000"/>
                </a:schemeClr>
              </a:solidFill>
              <a:latin typeface="微软雅黑" panose="020B0503020204020204" charset="-122"/>
              <a:ea typeface="微软雅黑" panose="020B0503020204020204" charset="-122"/>
            </a:endParaRPr>
          </a:p>
        </p:txBody>
      </p:sp>
      <p:sp>
        <p:nvSpPr>
          <p:cNvPr id="6" name="文本框 5"/>
          <p:cNvSpPr txBox="1"/>
          <p:nvPr/>
        </p:nvSpPr>
        <p:spPr>
          <a:xfrm>
            <a:off x="6199844" y="2276872"/>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p:cNvSpPr txBox="1"/>
          <p:nvPr/>
        </p:nvSpPr>
        <p:spPr>
          <a:xfrm>
            <a:off x="4583832" y="2276872"/>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pic>
        <p:nvPicPr>
          <p:cNvPr id="9" name="图片 8"/>
          <p:cNvPicPr>
            <a:picLocks noChangeAspect="1"/>
          </p:cNvPicPr>
          <p:nvPr/>
        </p:nvPicPr>
        <p:blipFill>
          <a:blip r:embed="rId2"/>
          <a:stretch>
            <a:fillRect/>
          </a:stretch>
        </p:blipFill>
        <p:spPr>
          <a:xfrm>
            <a:off x="4795174" y="2262726"/>
            <a:ext cx="1481456" cy="49381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390000" y="908720"/>
            <a:ext cx="11412000" cy="503981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辽宁</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月适应性测试</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7)</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某温度下，在一恒容密闭容器中进行如下两个反应并达到平衡：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charset="-122"/>
                <a:cs typeface="Times New Roman" panose="02020603050405020304" pitchFamily="18" charset="0"/>
              </a:rPr>
              <a:t>①</a:t>
            </a:r>
            <a:r>
              <a:rPr lang="en-US" altLang="zh-CN" kern="100" dirty="0">
                <a:latin typeface="Times New Roman" panose="02020603050405020304" pitchFamily="18" charset="0"/>
                <a:ea typeface="微软雅黑" panose="020B0503020204020204" charset="-122"/>
                <a:cs typeface="Courier New" panose="02070309020205020404" pitchFamily="49" charset="0"/>
              </a:rPr>
              <a:t>2X(g)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Y(g</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r>
              <a:rPr lang="en-US" altLang="zh-CN"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Z(s</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2Q(g)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1</a:t>
            </a:r>
            <a:r>
              <a:rPr lang="en-US" altLang="zh-CN" kern="100" dirty="0">
                <a:latin typeface="Times New Roman" panose="02020603050405020304" pitchFamily="18" charset="0"/>
                <a:ea typeface="微软雅黑" panose="020B0503020204020204" charset="-122"/>
                <a:cs typeface="Courier New" panose="02070309020205020404" pitchFamily="49" charset="0"/>
              </a:rPr>
              <a:t>&lt;0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charset="-122"/>
                <a:cs typeface="Times New Roman" panose="02020603050405020304" pitchFamily="18" charset="0"/>
              </a:rPr>
              <a:t>②</a:t>
            </a:r>
            <a:r>
              <a:rPr lang="en-US" altLang="zh-CN" kern="100" dirty="0">
                <a:latin typeface="Times New Roman" panose="02020603050405020304" pitchFamily="18" charset="0"/>
                <a:ea typeface="微软雅黑" panose="020B0503020204020204" charset="-122"/>
                <a:cs typeface="Courier New" panose="02070309020205020404" pitchFamily="49" charset="0"/>
              </a:rPr>
              <a:t>M(g)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N(g</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 </a:t>
            </a:r>
            <a:r>
              <a:rPr lang="en-US" altLang="zh-CN"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R(g</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Q(g)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latin typeface="Times New Roman" panose="02020603050405020304" pitchFamily="18" charset="0"/>
                <a:ea typeface="微软雅黑" panose="020B0503020204020204" charset="-122"/>
                <a:cs typeface="Courier New" panose="02070309020205020404" pitchFamily="49" charset="0"/>
              </a:rPr>
              <a:t>&gt;0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charset="-122"/>
                <a:cs typeface="Times New Roman" panose="02020603050405020304" pitchFamily="18" charset="0"/>
              </a:rPr>
              <a:t>下列叙述错误的是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加入适量</a:t>
            </a:r>
            <a:r>
              <a:rPr lang="en-US" altLang="zh-CN" kern="100" dirty="0">
                <a:latin typeface="Times New Roman" panose="02020603050405020304" pitchFamily="18" charset="0"/>
                <a:ea typeface="微软雅黑" panose="020B0503020204020204" charset="-122"/>
                <a:cs typeface="Courier New" panose="02070309020205020404" pitchFamily="49" charset="0"/>
              </a:rPr>
              <a:t>Z</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宋体" panose="02010600030101010101" pitchFamily="2" charset="-122"/>
                <a:ea typeface="微软雅黑" panose="020B050302020402020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和</a:t>
            </a:r>
            <a:r>
              <a:rPr lang="en-US" altLang="zh-CN" kern="100" dirty="0">
                <a:latin typeface="宋体" panose="02010600030101010101" pitchFamily="2" charset="-122"/>
                <a:ea typeface="微软雅黑" panose="020B050302020402020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平衡均不移动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通入稀有气体</a:t>
            </a:r>
            <a:r>
              <a:rPr lang="en-US" altLang="zh-CN" kern="100" dirty="0" err="1">
                <a:latin typeface="Times New Roman" panose="02020603050405020304" pitchFamily="18" charset="0"/>
                <a:ea typeface="微软雅黑" panose="020B0503020204020204" charset="-122"/>
                <a:cs typeface="Courier New" panose="02070309020205020404" pitchFamily="49" charset="0"/>
              </a:rPr>
              <a:t>Ar</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宋体" panose="02010600030101010101" pitchFamily="2" charset="-122"/>
                <a:ea typeface="微软雅黑" panose="020B050302020402020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平衡正向移动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降温时无法判断</a:t>
            </a:r>
            <a:r>
              <a:rPr lang="en-US" altLang="zh-CN" kern="100" dirty="0">
                <a:latin typeface="Times New Roman" panose="02020603050405020304" pitchFamily="18" charset="0"/>
                <a:ea typeface="微软雅黑" panose="020B0503020204020204" charset="-122"/>
                <a:cs typeface="Courier New" panose="02070309020205020404" pitchFamily="49" charset="0"/>
              </a:rPr>
              <a:t>Q</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浓度的增减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D.</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通入</a:t>
            </a:r>
            <a:r>
              <a:rPr lang="en-US" altLang="zh-CN" kern="100" dirty="0">
                <a:latin typeface="Times New Roman" panose="02020603050405020304" pitchFamily="18" charset="0"/>
                <a:ea typeface="微软雅黑" panose="020B0503020204020204" charset="-122"/>
                <a:cs typeface="Courier New" panose="02070309020205020404" pitchFamily="49" charset="0"/>
              </a:rPr>
              <a:t>Y</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，则</a:t>
            </a:r>
            <a:r>
              <a:rPr lang="en-US" altLang="zh-CN" kern="100" dirty="0">
                <a:latin typeface="Times New Roman" panose="02020603050405020304" pitchFamily="18" charset="0"/>
                <a:ea typeface="微软雅黑" panose="020B0503020204020204" charset="-122"/>
                <a:cs typeface="Courier New" panose="02070309020205020404" pitchFamily="49" charset="0"/>
              </a:rPr>
              <a:t>N</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的浓度增大</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1" action="ppaction://hlinksldjump"/>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8" name="TextBox 9"/>
          <p:cNvSpPr txBox="1"/>
          <p:nvPr/>
        </p:nvSpPr>
        <p:spPr>
          <a:xfrm>
            <a:off x="237952" y="4195688"/>
            <a:ext cx="755902" cy="784728"/>
          </a:xfrm>
          <a:prstGeom prst="rect">
            <a:avLst/>
          </a:prstGeom>
          <a:noFill/>
        </p:spPr>
        <p:txBody>
          <a:bodyPr wrap="square" rtlCol="0">
            <a:spAutoFit/>
          </a:bodyPr>
          <a:lstStyle/>
          <a:p>
            <a:pPr defTabSz="914400"/>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aphicFrame>
        <p:nvGraphicFramePr>
          <p:cNvPr id="8" name="对象 7"/>
          <p:cNvGraphicFramePr>
            <a:graphicFrameLocks noChangeAspect="1"/>
          </p:cNvGraphicFramePr>
          <p:nvPr/>
        </p:nvGraphicFramePr>
        <p:xfrm>
          <a:off x="2450186" y="2188344"/>
          <a:ext cx="1136650" cy="736600"/>
        </p:xfrm>
        <a:graphic>
          <a:graphicData uri="http://schemas.openxmlformats.org/presentationml/2006/ole">
            <mc:AlternateContent xmlns:mc="http://schemas.openxmlformats.org/markup-compatibility/2006">
              <mc:Choice xmlns:v="urn:schemas-microsoft-com:vml" Requires="v">
                <p:oleObj spid="_x0000_s244816" name="文档" r:id="rId4" imgW="1138555" imgH="739140" progId="Word.Document.12">
                  <p:embed/>
                </p:oleObj>
              </mc:Choice>
              <mc:Fallback>
                <p:oleObj name="文档" r:id="rId4" imgW="1138555" imgH="739140" progId="Word.Document.12">
                  <p:embed/>
                  <p:pic>
                    <p:nvPicPr>
                      <p:cNvPr id="0" name="图片 244815"/>
                      <p:cNvPicPr/>
                      <p:nvPr/>
                    </p:nvPicPr>
                    <p:blipFill>
                      <a:blip r:embed="rId5"/>
                      <a:stretch>
                        <a:fillRect/>
                      </a:stretch>
                    </p:blipFill>
                    <p:spPr>
                      <a:xfrm>
                        <a:off x="2450186" y="2188344"/>
                        <a:ext cx="1136650" cy="736600"/>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2351584" y="2739008"/>
          <a:ext cx="1136650" cy="736600"/>
        </p:xfrm>
        <a:graphic>
          <a:graphicData uri="http://schemas.openxmlformats.org/presentationml/2006/ole">
            <mc:AlternateContent xmlns:mc="http://schemas.openxmlformats.org/markup-compatibility/2006">
              <mc:Choice xmlns:v="urn:schemas-microsoft-com:vml" Requires="v">
                <p:oleObj spid="_x0000_s244817" name="文档" r:id="rId6" imgW="1138555" imgH="739140" progId="Word.Document.12">
                  <p:embed/>
                </p:oleObj>
              </mc:Choice>
              <mc:Fallback>
                <p:oleObj name="文档" r:id="rId6" imgW="1138555" imgH="739140" progId="Word.Document.12">
                  <p:embed/>
                  <p:pic>
                    <p:nvPicPr>
                      <p:cNvPr id="0" name="图片 244816"/>
                      <p:cNvPicPr/>
                      <p:nvPr/>
                    </p:nvPicPr>
                    <p:blipFill>
                      <a:blip r:embed="rId5"/>
                      <a:stretch>
                        <a:fillRect/>
                      </a:stretch>
                    </p:blipFill>
                    <p:spPr>
                      <a:xfrm>
                        <a:off x="2351584" y="2739008"/>
                        <a:ext cx="1136650" cy="736600"/>
                      </a:xfrm>
                      <a:prstGeom prst="rect">
                        <a:avLst/>
                      </a:prstGeom>
                    </p:spPr>
                  </p:pic>
                </p:oleObj>
              </mc:Fallback>
            </mc:AlternateContent>
          </a:graphicData>
        </a:graphic>
      </p:graphicFrame>
      <p:sp>
        <p:nvSpPr>
          <p:cNvPr id="13" name="圆角矩形 12">
            <a:hlinkClick r:id="rId7"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4" name="圆角矩形 13">
            <a:hlinkClick r:id="rId8"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68696" y="904652"/>
            <a:ext cx="11171920" cy="2308324"/>
          </a:xfrm>
          <a:prstGeom prst="rect">
            <a:avLst/>
          </a:prstGeom>
        </p:spPr>
        <p:txBody>
          <a:bodyPr wrap="square">
            <a:spAutoFit/>
          </a:bodyPr>
          <a:lstStyle/>
          <a:p>
            <a:pPr algn="just">
              <a:lnSpc>
                <a:spcPct val="150000"/>
              </a:lnSpc>
              <a:spcAft>
                <a:spcPts val="0"/>
              </a:spcAft>
            </a:pPr>
            <a:r>
              <a:rPr lang="en-US" altLang="zh-CN" sz="2400" b="1" kern="100" dirty="0">
                <a:latin typeface="微软雅黑" panose="020B0503020204020204" charset="-122"/>
                <a:ea typeface="宋体" panose="02010600030101010101" pitchFamily="2" charset="-122"/>
                <a:cs typeface="Times New Roman" panose="02020603050405020304" pitchFamily="18" charset="0"/>
              </a:rPr>
              <a:t>3.</a:t>
            </a:r>
            <a:r>
              <a:rPr lang="zh-CN" altLang="zh-CN" sz="2400" b="1" kern="100" dirty="0">
                <a:latin typeface="宋体" panose="02010600030101010101" pitchFamily="2" charset="-122"/>
                <a:ea typeface="微软雅黑" panose="020B0503020204020204" charset="-122"/>
                <a:cs typeface="Times New Roman" panose="02020603050405020304" pitchFamily="18" charset="0"/>
              </a:rPr>
              <a:t>化学平衡移动与化学反应速率的关系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(1)</a:t>
            </a:r>
            <a:r>
              <a:rPr lang="en-US" altLang="zh-CN" sz="2400" i="1" kern="100" dirty="0">
                <a:latin typeface="Book Antiqua" panose="02040602050305030304" pitchFamily="18" charset="0"/>
                <a:ea typeface="微软雅黑" panose="020B050302020402020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charset="-122"/>
                <a:cs typeface="Times New Roman" panose="02020603050405020304" pitchFamily="18" charset="0"/>
              </a:rPr>
              <a:t>正</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&gt;</a:t>
            </a:r>
            <a:r>
              <a:rPr lang="en-US" altLang="zh-CN" sz="2400" i="1" kern="100" dirty="0">
                <a:latin typeface="Book Antiqua" panose="02040602050305030304" pitchFamily="18" charset="0"/>
                <a:ea typeface="微软雅黑" panose="020B050302020402020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charset="-122"/>
                <a:cs typeface="Times New Roman" panose="02020603050405020304" pitchFamily="18" charset="0"/>
              </a:rPr>
              <a:t>逆</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：平衡</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向</a:t>
            </a:r>
            <a:r>
              <a:rPr lang="en-US" altLang="zh-CN" sz="2400"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移动</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(2)</a:t>
            </a:r>
            <a:r>
              <a:rPr lang="en-US" altLang="zh-CN" sz="2400" i="1" kern="100" dirty="0">
                <a:latin typeface="Book Antiqua" panose="02040602050305030304" pitchFamily="18" charset="0"/>
                <a:ea typeface="微软雅黑" panose="020B050302020402020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charset="-122"/>
                <a:cs typeface="Times New Roman" panose="02020603050405020304" pitchFamily="18" charset="0"/>
              </a:rPr>
              <a:t>正</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i="1" kern="100" dirty="0">
                <a:latin typeface="Book Antiqua" panose="02040602050305030304" pitchFamily="18" charset="0"/>
                <a:ea typeface="微软雅黑" panose="020B050302020402020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charset="-122"/>
                <a:cs typeface="Times New Roman" panose="02020603050405020304" pitchFamily="18" charset="0"/>
              </a:rPr>
              <a:t>逆</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：反应达到平衡状态，</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平衡</a:t>
            </a:r>
            <a:r>
              <a:rPr lang="en-US" altLang="zh-CN" sz="2400"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移动</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(3)</a:t>
            </a:r>
            <a:r>
              <a:rPr lang="en-US" altLang="zh-CN" sz="2400" i="1" kern="100" dirty="0">
                <a:latin typeface="Book Antiqua" panose="02040602050305030304" pitchFamily="18" charset="0"/>
                <a:ea typeface="微软雅黑" panose="020B050302020402020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charset="-122"/>
                <a:cs typeface="Times New Roman" panose="02020603050405020304" pitchFamily="18" charset="0"/>
              </a:rPr>
              <a:t>正</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i="1" kern="100" dirty="0">
                <a:latin typeface="Book Antiqua" panose="02040602050305030304" pitchFamily="18" charset="0"/>
                <a:ea typeface="微软雅黑" panose="020B050302020402020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charset="-122"/>
                <a:cs typeface="Times New Roman" panose="02020603050405020304" pitchFamily="18" charset="0"/>
              </a:rPr>
              <a:t>逆</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：平衡</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向</a:t>
            </a:r>
            <a:r>
              <a:rPr lang="en-US" altLang="zh-CN" sz="2400"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charset="-122"/>
                <a:cs typeface="Times New Roman" panose="02020603050405020304" pitchFamily="18" charset="0"/>
              </a:rPr>
              <a:t>移动。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2999656" y="1527175"/>
            <a:ext cx="172354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正反应方向</a:t>
            </a:r>
            <a:endParaRPr lang="zh-CN" altLang="en-US" dirty="0">
              <a:solidFill>
                <a:srgbClr val="C00000"/>
              </a:solidFill>
            </a:endParaRPr>
          </a:p>
        </p:txBody>
      </p:sp>
      <p:sp>
        <p:nvSpPr>
          <p:cNvPr id="3" name="矩形 2"/>
          <p:cNvSpPr/>
          <p:nvPr/>
        </p:nvSpPr>
        <p:spPr>
          <a:xfrm>
            <a:off x="5564068" y="2071514"/>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不发生</a:t>
            </a:r>
            <a:endParaRPr lang="zh-CN" altLang="en-US"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4" name="矩形 3"/>
          <p:cNvSpPr/>
          <p:nvPr/>
        </p:nvSpPr>
        <p:spPr>
          <a:xfrm>
            <a:off x="3143672" y="2611363"/>
            <a:ext cx="172354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逆反应方向</a:t>
            </a:r>
            <a:endParaRPr lang="zh-CN" altLang="en-US"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1" action="ppaction://hlinksldjump"/>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grpSp>
        <p:nvGrpSpPr>
          <p:cNvPr id="3" name="组合 2"/>
          <p:cNvGrpSpPr/>
          <p:nvPr/>
        </p:nvGrpSpPr>
        <p:grpSpPr>
          <a:xfrm>
            <a:off x="516000" y="1052736"/>
            <a:ext cx="11160000" cy="4968552"/>
            <a:chOff x="516000" y="3140969"/>
            <a:chExt cx="11160000" cy="4968552"/>
          </a:xfrm>
        </p:grpSpPr>
        <p:grpSp>
          <p:nvGrpSpPr>
            <p:cNvPr id="13" name="组合 12"/>
            <p:cNvGrpSpPr/>
            <p:nvPr/>
          </p:nvGrpSpPr>
          <p:grpSpPr>
            <a:xfrm>
              <a:off x="516000" y="3140969"/>
              <a:ext cx="11160000" cy="4968552"/>
              <a:chOff x="792914" y="3925222"/>
              <a:chExt cx="11160000" cy="4968552"/>
            </a:xfrm>
          </p:grpSpPr>
          <p:sp>
            <p:nvSpPr>
              <p:cNvPr id="14" name="圆角矩形 13"/>
              <p:cNvSpPr/>
              <p:nvPr/>
            </p:nvSpPr>
            <p:spPr>
              <a:xfrm>
                <a:off x="792914" y="4038112"/>
                <a:ext cx="11160000" cy="4855662"/>
              </a:xfrm>
              <a:prstGeom prst="roundRect">
                <a:avLst>
                  <a:gd name="adj" fmla="val 329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5" name="矩形 14"/>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schemeClr val="bg1"/>
                  </a:solidFill>
                  <a:latin typeface="DOUYU Font" pitchFamily="2" charset="-122"/>
                  <a:ea typeface="DOUYU Font" pitchFamily="2" charset="-122"/>
                </a:endParaRPr>
              </a:p>
            </p:txBody>
          </p:sp>
        </p:grpSp>
        <p:sp>
          <p:nvSpPr>
            <p:cNvPr id="19" name="矩形 18"/>
            <p:cNvSpPr/>
            <p:nvPr/>
          </p:nvSpPr>
          <p:spPr>
            <a:xfrm>
              <a:off x="564084" y="3429000"/>
              <a:ext cx="10858127" cy="448498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nSpc>
                  <a:spcPct val="150000"/>
                </a:lnSpc>
                <a:spcAft>
                  <a:spcPts val="0"/>
                </a:spcAft>
              </a:pPr>
              <a:r>
                <a:rPr lang="en-US" altLang="zh-CN" kern="100" dirty="0">
                  <a:latin typeface="Times New Roman" panose="02020603050405020304" pitchFamily="18" charset="0"/>
                  <a:ea typeface="宋体" panose="02010600030101010101" pitchFamily="2" charset="-122"/>
                </a:rPr>
                <a:t>Z</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为固体，加入适量</a:t>
              </a:r>
              <a:r>
                <a:rPr lang="en-US" altLang="zh-CN" kern="100" dirty="0">
                  <a:latin typeface="Times New Roman" panose="02020603050405020304" pitchFamily="18" charset="0"/>
                  <a:ea typeface="宋体" panose="02010600030101010101" pitchFamily="2" charset="-122"/>
                </a:rPr>
                <a:t>Z</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不影响反应</a:t>
              </a:r>
              <a:r>
                <a:rPr lang="en-US" altLang="zh-CN" kern="100" dirty="0">
                  <a:latin typeface="宋体" panose="02010600030101010101" pitchFamily="2" charset="-122"/>
                  <a:cs typeface="Times New Roman" panose="02020603050405020304" pitchFamily="18" charset="0"/>
                </a:rPr>
                <a:t>①</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的平衡移动，而反应</a:t>
              </a:r>
              <a:r>
                <a:rPr lang="en-US" altLang="zh-CN" kern="100" dirty="0">
                  <a:latin typeface="宋体" panose="02010600030101010101" pitchFamily="2" charset="-122"/>
                  <a:cs typeface="Times New Roman" panose="02020603050405020304" pitchFamily="18" charset="0"/>
                </a:rPr>
                <a:t>②</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kern="100" dirty="0">
                  <a:latin typeface="Times New Roman" panose="02020603050405020304" pitchFamily="18" charset="0"/>
                  <a:ea typeface="宋体" panose="02010600030101010101" pitchFamily="2" charset="-122"/>
                </a:rPr>
                <a:t>Z</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无关，故加入</a:t>
              </a:r>
              <a:r>
                <a:rPr lang="en-US" altLang="zh-CN" kern="100" dirty="0">
                  <a:latin typeface="Times New Roman" panose="02020603050405020304" pitchFamily="18" charset="0"/>
                  <a:ea typeface="宋体" panose="02010600030101010101" pitchFamily="2" charset="-122"/>
                </a:rPr>
                <a:t>Z</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也不影响反应</a:t>
              </a:r>
              <a:r>
                <a:rPr lang="en-US" altLang="zh-CN" kern="100" dirty="0">
                  <a:latin typeface="宋体" panose="02010600030101010101" pitchFamily="2" charset="-122"/>
                  <a:cs typeface="Times New Roman" panose="02020603050405020304" pitchFamily="18" charset="0"/>
                </a:rPr>
                <a:t>②</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的平衡移动，</a:t>
              </a:r>
              <a:r>
                <a:rPr lang="en-US" altLang="zh-CN" kern="100" dirty="0">
                  <a:latin typeface="Times New Roman" panose="02020603050405020304" pitchFamily="18" charset="0"/>
                  <a:ea typeface="宋体" panose="02010600030101010101" pitchFamily="2" charset="-122"/>
                </a:rPr>
                <a:t>A</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pP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通</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入稀有气体</a:t>
              </a:r>
              <a:r>
                <a:rPr lang="en-US" altLang="zh-CN" kern="100" dirty="0" err="1">
                  <a:latin typeface="Times New Roman" panose="02020603050405020304" pitchFamily="18" charset="0"/>
                  <a:ea typeface="宋体" panose="02010600030101010101" pitchFamily="2" charset="-122"/>
                </a:rPr>
                <a:t>Ar</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，由于容器体积不变，故气体浓度不发生改变，反应</a:t>
              </a:r>
              <a:r>
                <a:rPr lang="en-US" altLang="zh-CN" kern="100" dirty="0">
                  <a:latin typeface="宋体" panose="02010600030101010101" pitchFamily="2" charset="-122"/>
                  <a:cs typeface="Times New Roman" panose="02020603050405020304" pitchFamily="18" charset="0"/>
                </a:rPr>
                <a:t>①</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的平衡不移动，</a:t>
              </a:r>
              <a:r>
                <a:rPr lang="en-US" altLang="zh-CN" kern="100" dirty="0">
                  <a:latin typeface="Times New Roman" panose="02020603050405020304" pitchFamily="18" charset="0"/>
                  <a:ea typeface="宋体" panose="02010600030101010101" pitchFamily="2" charset="-122"/>
                </a:rPr>
                <a:t>B</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pP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温度</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降低，反应</a:t>
              </a:r>
              <a:r>
                <a:rPr lang="en-US" altLang="zh-CN" kern="100" dirty="0">
                  <a:latin typeface="宋体" panose="02010600030101010101" pitchFamily="2" charset="-122"/>
                  <a:cs typeface="Times New Roman" panose="02020603050405020304" pitchFamily="18" charset="0"/>
                </a:rPr>
                <a:t>①</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正向进行，反应</a:t>
              </a:r>
              <a:r>
                <a:rPr lang="en-US" altLang="zh-CN" kern="100" dirty="0">
                  <a:latin typeface="宋体" panose="02010600030101010101" pitchFamily="2" charset="-122"/>
                  <a:cs typeface="Times New Roman" panose="02020603050405020304" pitchFamily="18" charset="0"/>
                </a:rPr>
                <a:t>②</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逆向进行，但两个反应中反应物的起始浓度未知，故无法判断</a:t>
              </a:r>
              <a:r>
                <a:rPr lang="en-US" altLang="zh-CN" kern="100" dirty="0">
                  <a:latin typeface="Times New Roman" panose="02020603050405020304" pitchFamily="18" charset="0"/>
                  <a:ea typeface="宋体" panose="02010600030101010101" pitchFamily="2" charset="-122"/>
                </a:rPr>
                <a:t>Q</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浓度的增减，</a:t>
              </a:r>
              <a:r>
                <a:rPr lang="en-US" altLang="zh-CN" kern="100" dirty="0">
                  <a:latin typeface="Times New Roman" panose="02020603050405020304" pitchFamily="18" charset="0"/>
                  <a:ea typeface="宋体" panose="02010600030101010101" pitchFamily="2" charset="-122"/>
                </a:rPr>
                <a:t>C</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pP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通</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入气体</a:t>
              </a:r>
              <a:r>
                <a:rPr lang="en-US" altLang="zh-CN" kern="100" dirty="0">
                  <a:latin typeface="Times New Roman" panose="02020603050405020304" pitchFamily="18" charset="0"/>
                  <a:ea typeface="宋体" panose="02010600030101010101" pitchFamily="2" charset="-122"/>
                </a:rPr>
                <a:t>Y</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，反应</a:t>
              </a:r>
              <a:r>
                <a:rPr lang="en-US" altLang="zh-CN" kern="100" dirty="0">
                  <a:latin typeface="宋体" panose="02010600030101010101" pitchFamily="2" charset="-122"/>
                  <a:cs typeface="Times New Roman" panose="02020603050405020304" pitchFamily="18" charset="0"/>
                </a:rPr>
                <a:t>①</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平衡正向移动，</a:t>
              </a:r>
              <a:r>
                <a:rPr lang="en-US" altLang="zh-CN" kern="100" dirty="0">
                  <a:latin typeface="Times New Roman" panose="02020603050405020304" pitchFamily="18" charset="0"/>
                  <a:ea typeface="宋体" panose="02010600030101010101" pitchFamily="2" charset="-122"/>
                </a:rPr>
                <a:t>Q</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的浓度增大，导致反应</a:t>
              </a:r>
              <a:r>
                <a:rPr lang="en-US" altLang="zh-CN" kern="100" dirty="0">
                  <a:latin typeface="宋体" panose="02010600030101010101" pitchFamily="2" charset="-122"/>
                  <a:cs typeface="Times New Roman" panose="02020603050405020304" pitchFamily="18" charset="0"/>
                </a:rPr>
                <a:t>②</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平衡逆向移动，则</a:t>
              </a:r>
              <a:r>
                <a:rPr lang="en-US" altLang="zh-CN" kern="100" dirty="0">
                  <a:latin typeface="Times New Roman" panose="02020603050405020304" pitchFamily="18" charset="0"/>
                  <a:ea typeface="宋体" panose="02010600030101010101" pitchFamily="2" charset="-122"/>
                </a:rPr>
                <a:t>N</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的浓度增大，</a:t>
              </a:r>
              <a:r>
                <a:rPr lang="en-US" altLang="zh-CN" kern="100" dirty="0">
                  <a:latin typeface="Times New Roman" panose="02020603050405020304" pitchFamily="18" charset="0"/>
                  <a:ea typeface="宋体" panose="02010600030101010101" pitchFamily="2" charset="-122"/>
                </a:rPr>
                <a:t>D</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18" name="圆角矩形 17">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0" name="圆角矩形 19">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32940" y="1052736"/>
            <a:ext cx="11526120" cy="393182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湖南，</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改编</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已知：</a:t>
            </a:r>
            <a:r>
              <a:rPr lang="en-US" altLang="zh-CN" kern="100" dirty="0">
                <a:latin typeface="Times New Roman" panose="02020603050405020304" pitchFamily="18" charset="0"/>
                <a:ea typeface="微软雅黑" panose="020B0503020204020204" charset="-122"/>
                <a:cs typeface="Courier New" panose="02070309020205020404" pitchFamily="49" charset="0"/>
              </a:rPr>
              <a:t>A(g)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2B(g</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r>
              <a:rPr lang="en-US" altLang="zh-CN"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3C(g</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dirty="0">
                <a:latin typeface="Times New Roman" panose="02020603050405020304" pitchFamily="18" charset="0"/>
                <a:ea typeface="微软雅黑" panose="020B0503020204020204" charset="-122"/>
                <a:cs typeface="Courier New" panose="02070309020205020404" pitchFamily="49" charset="0"/>
              </a:rPr>
              <a:t>&lt;0</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，向一恒温恒容的密闭容器中充入</a:t>
            </a:r>
            <a:r>
              <a:rPr lang="en-US" altLang="zh-CN" kern="100" dirty="0">
                <a:latin typeface="Times New Roman" panose="02020603050405020304" pitchFamily="18" charset="0"/>
                <a:ea typeface="微软雅黑" panose="020B050302020402020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charset="-122"/>
                <a:cs typeface="Courier New" panose="02070309020205020404" pitchFamily="49" charset="0"/>
              </a:rPr>
              <a:t> 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charset="-122"/>
                <a:cs typeface="Courier New" panose="02070309020205020404" pitchFamily="49" charset="0"/>
              </a:rPr>
              <a:t>3 </a:t>
            </a:r>
            <a:r>
              <a:rPr lang="en-US" altLang="zh-CN" kern="100" dirty="0" err="1">
                <a:latin typeface="Times New Roman" panose="02020603050405020304" pitchFamily="18" charset="0"/>
                <a:ea typeface="微软雅黑" panose="020B050302020402020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charset="-122"/>
                <a:cs typeface="Courier New" panose="02070309020205020404" pitchFamily="49" charset="0"/>
              </a:rPr>
              <a:t> 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发生反应，</a:t>
            </a:r>
            <a:r>
              <a:rPr lang="en-US" altLang="zh-CN" i="1" kern="100" dirty="0">
                <a:latin typeface="Times New Roman" panose="02020603050405020304" pitchFamily="18" charset="0"/>
                <a:ea typeface="微软雅黑" panose="020B050302020402020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时达到平衡状态</a:t>
            </a:r>
            <a:r>
              <a:rPr lang="en-US" altLang="zh-CN" kern="100" dirty="0">
                <a:latin typeface="宋体" panose="02010600030101010101" pitchFamily="2" charset="-122"/>
                <a:ea typeface="微软雅黑" panose="020B050302020402020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，在</a:t>
            </a:r>
            <a:r>
              <a:rPr lang="en-US" altLang="zh-CN" i="1" kern="100" dirty="0">
                <a:latin typeface="Times New Roman" panose="02020603050405020304" pitchFamily="18" charset="0"/>
                <a:ea typeface="微软雅黑" panose="020B050302020402020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时改变某一条件，</a:t>
            </a:r>
            <a:r>
              <a:rPr lang="en-US" altLang="zh-CN" i="1" kern="100" dirty="0">
                <a:latin typeface="Times New Roman" panose="02020603050405020304" pitchFamily="18" charset="0"/>
                <a:ea typeface="微软雅黑" panose="020B050302020402020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时重新达到平衡状态</a:t>
            </a:r>
            <a:r>
              <a:rPr lang="en-US" altLang="zh-CN" kern="100" dirty="0">
                <a:latin typeface="宋体" panose="02010600030101010101" pitchFamily="2" charset="-122"/>
                <a:ea typeface="微软雅黑" panose="020B050302020402020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，正反应速率随时间的变化如图所示。下列说法正确的是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容器内压强不变，表明反应达到平衡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B.</a:t>
            </a:r>
            <a:r>
              <a:rPr lang="en-US" altLang="zh-CN" i="1" kern="100" dirty="0">
                <a:latin typeface="Times New Roman" panose="02020603050405020304" pitchFamily="18" charset="0"/>
                <a:ea typeface="微软雅黑" panose="020B050302020402020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时改变的条件：向容器中加入</a:t>
            </a:r>
            <a:r>
              <a:rPr lang="en-US" altLang="zh-CN" kern="100" dirty="0">
                <a:latin typeface="Times New Roman" panose="02020603050405020304" pitchFamily="18" charset="0"/>
                <a:ea typeface="微软雅黑" panose="020B0503020204020204" charset="-122"/>
                <a:cs typeface="Courier New" panose="02070309020205020404" pitchFamily="49" charset="0"/>
              </a:rPr>
              <a:t>C</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平衡时</a:t>
            </a: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的体积分数</a:t>
            </a:r>
            <a:r>
              <a:rPr lang="en-US" altLang="zh-CN" i="1" kern="100" dirty="0">
                <a:latin typeface="Times New Roman" panose="02020603050405020304" pitchFamily="18" charset="0"/>
                <a:ea typeface="微软雅黑" panose="020B0503020204020204" charset="-122"/>
                <a:cs typeface="Courier New" panose="02070309020205020404" pitchFamily="49" charset="0"/>
              </a:rPr>
              <a:t>φ</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cs typeface="Courier New" panose="02070309020205020404" pitchFamily="49" charset="0"/>
              </a:rPr>
              <a:t>φ</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en-US" altLang="zh-CN" kern="100" dirty="0">
                <a:latin typeface="宋体" panose="02010600030101010101" pitchFamily="2" charset="-122"/>
                <a:ea typeface="微软雅黑" panose="020B0503020204020204" charset="-122"/>
                <a:cs typeface="Times New Roman" panose="02020603050405020304" pitchFamily="18" charset="0"/>
              </a:rPr>
              <a:t>Ⅱ</a:t>
            </a:r>
            <a:r>
              <a:rPr lang="en-US" altLang="zh-CN" kern="100" dirty="0">
                <a:latin typeface="Times New Roman" panose="02020603050405020304" pitchFamily="18" charset="0"/>
                <a:ea typeface="微软雅黑" panose="020B0503020204020204" charset="-122"/>
                <a:cs typeface="Courier New" panose="02070309020205020404" pitchFamily="49" charset="0"/>
              </a:rPr>
              <a:t>)&lt;</a:t>
            </a:r>
            <a:r>
              <a:rPr lang="en-US" altLang="zh-CN" i="1" kern="100" dirty="0">
                <a:latin typeface="Times New Roman" panose="02020603050405020304" pitchFamily="18" charset="0"/>
                <a:ea typeface="微软雅黑" panose="020B0503020204020204" charset="-122"/>
                <a:cs typeface="Courier New" panose="02070309020205020404" pitchFamily="49" charset="0"/>
              </a:rPr>
              <a:t>φ</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en-US" altLang="zh-CN" kern="100" dirty="0">
                <a:latin typeface="宋体" panose="02010600030101010101" pitchFamily="2" charset="-122"/>
                <a:ea typeface="微软雅黑" panose="020B0503020204020204" charset="-122"/>
                <a:cs typeface="Times New Roman" panose="02020603050405020304" pitchFamily="18" charset="0"/>
              </a:rPr>
              <a:t>Ⅰ</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D.</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平衡常数</a:t>
            </a:r>
            <a:r>
              <a:rPr lang="en-US" altLang="zh-CN" i="1" kern="100" dirty="0">
                <a:latin typeface="Times New Roman" panose="02020603050405020304" pitchFamily="18" charset="0"/>
                <a:ea typeface="微软雅黑" panose="020B0503020204020204" charset="-122"/>
                <a:cs typeface="Courier New" panose="02070309020205020404" pitchFamily="49" charset="0"/>
              </a:rPr>
              <a:t>K</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cs typeface="Courier New" panose="02070309020205020404" pitchFamily="49" charset="0"/>
              </a:rPr>
              <a:t>K</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en-US" altLang="zh-CN" kern="100" dirty="0">
                <a:latin typeface="宋体" panose="02010600030101010101" pitchFamily="2" charset="-122"/>
                <a:ea typeface="微软雅黑" panose="020B0503020204020204" charset="-122"/>
                <a:cs typeface="Times New Roman" panose="02020603050405020304" pitchFamily="18" charset="0"/>
              </a:rPr>
              <a:t>Ⅱ</a:t>
            </a:r>
            <a:r>
              <a:rPr lang="en-US" altLang="zh-CN" kern="100" dirty="0">
                <a:latin typeface="Times New Roman" panose="02020603050405020304" pitchFamily="18" charset="0"/>
                <a:ea typeface="微软雅黑" panose="020B0503020204020204" charset="-122"/>
                <a:cs typeface="Courier New" panose="02070309020205020404" pitchFamily="49" charset="0"/>
              </a:rPr>
              <a:t>)&lt;</a:t>
            </a:r>
            <a:r>
              <a:rPr lang="en-US" altLang="zh-CN" i="1" kern="100" dirty="0">
                <a:latin typeface="Times New Roman" panose="02020603050405020304" pitchFamily="18" charset="0"/>
                <a:ea typeface="微软雅黑" panose="020B0503020204020204" charset="-122"/>
                <a:cs typeface="Courier New" panose="02070309020205020404" pitchFamily="49" charset="0"/>
              </a:rPr>
              <a:t>K</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en-US" altLang="zh-CN" kern="100" dirty="0">
                <a:latin typeface="宋体" panose="02010600030101010101" pitchFamily="2" charset="-122"/>
                <a:ea typeface="微软雅黑" panose="020B0503020204020204" charset="-122"/>
                <a:cs typeface="Times New Roman" panose="02020603050405020304" pitchFamily="18" charset="0"/>
              </a:rPr>
              <a:t>Ⅰ</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TextBox 9"/>
          <p:cNvSpPr txBox="1"/>
          <p:nvPr/>
        </p:nvSpPr>
        <p:spPr>
          <a:xfrm>
            <a:off x="181718" y="3259584"/>
            <a:ext cx="755902" cy="784728"/>
          </a:xfrm>
          <a:prstGeom prst="rect">
            <a:avLst/>
          </a:prstGeom>
          <a:noFill/>
        </p:spPr>
        <p:txBody>
          <a:bodyPr wrap="square" rtlCol="0">
            <a:spAutoFit/>
          </a:bodyPr>
          <a:lstStyle/>
          <a:p>
            <a:pPr defTabSz="914400"/>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14" name="圆角矩形 13">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2" action="ppaction://hlinksldjump"/>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graphicFrame>
        <p:nvGraphicFramePr>
          <p:cNvPr id="8" name="对象 7"/>
          <p:cNvGraphicFramePr>
            <a:graphicFrameLocks noChangeAspect="1"/>
          </p:cNvGraphicFramePr>
          <p:nvPr/>
        </p:nvGraphicFramePr>
        <p:xfrm>
          <a:off x="5967462" y="1222152"/>
          <a:ext cx="1136650" cy="736600"/>
        </p:xfrm>
        <a:graphic>
          <a:graphicData uri="http://schemas.openxmlformats.org/presentationml/2006/ole">
            <mc:AlternateContent xmlns:mc="http://schemas.openxmlformats.org/markup-compatibility/2006">
              <mc:Choice xmlns:v="urn:schemas-microsoft-com:vml" Requires="v">
                <p:oleObj spid="_x0000_s245800" name="文档" r:id="rId4" imgW="1138555" imgH="739140" progId="Word.Document.12">
                  <p:embed/>
                </p:oleObj>
              </mc:Choice>
              <mc:Fallback>
                <p:oleObj name="文档" r:id="rId4" imgW="1138555" imgH="739140" progId="Word.Document.12">
                  <p:embed/>
                  <p:pic>
                    <p:nvPicPr>
                      <p:cNvPr id="0" name="图片 245799"/>
                      <p:cNvPicPr/>
                      <p:nvPr/>
                    </p:nvPicPr>
                    <p:blipFill>
                      <a:blip r:embed="rId5"/>
                      <a:stretch>
                        <a:fillRect/>
                      </a:stretch>
                    </p:blipFill>
                    <p:spPr>
                      <a:xfrm>
                        <a:off x="5967462" y="1222152"/>
                        <a:ext cx="1136650" cy="736600"/>
                      </a:xfrm>
                      <a:prstGeom prst="rect">
                        <a:avLst/>
                      </a:prstGeom>
                    </p:spPr>
                  </p:pic>
                </p:oleObj>
              </mc:Fallback>
            </mc:AlternateContent>
          </a:graphicData>
        </a:graphic>
      </p:graphicFrame>
      <p:pic>
        <p:nvPicPr>
          <p:cNvPr id="245762" name="Picture 2" descr="7-3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6388" y="2852936"/>
            <a:ext cx="3103488" cy="253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圆角矩形 9">
            <a:hlinkClick r:id="rId7"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1" name="圆角矩形 10">
            <a:hlinkClick r:id="rId8"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1</a:t>
            </a:r>
            <a:endParaRPr kumimoji="1" lang="zh-CN" altLang="en-US" sz="1600" dirty="0">
              <a:solidFill>
                <a:prstClr val="white">
                  <a:lumMod val="50000"/>
                </a:prstClr>
              </a:solidFill>
            </a:endParaRPr>
          </a:p>
        </p:txBody>
      </p:sp>
      <p:sp>
        <p:nvSpPr>
          <p:cNvPr id="15" name="圆角矩形 14">
            <a:hlinkClick r:id="rId2" action="ppaction://hlinksldjump"/>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solidFill>
              </a:rPr>
              <a:t>2</a:t>
            </a:r>
            <a:endParaRPr kumimoji="1" lang="zh-CN" altLang="en-US" sz="1600" dirty="0">
              <a:solidFill>
                <a:prstClr val="white"/>
              </a:solidFill>
            </a:endParaRPr>
          </a:p>
        </p:txBody>
      </p:sp>
      <p:sp>
        <p:nvSpPr>
          <p:cNvPr id="16" name="圆角矩形 15">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3</a:t>
            </a:r>
            <a:endParaRPr kumimoji="1" lang="zh-CN" altLang="en-US" sz="1600" dirty="0">
              <a:solidFill>
                <a:prstClr val="white">
                  <a:lumMod val="50000"/>
                </a:prstClr>
              </a:solidFill>
            </a:endParaRPr>
          </a:p>
        </p:txBody>
      </p:sp>
      <p:grpSp>
        <p:nvGrpSpPr>
          <p:cNvPr id="4" name="组合 3"/>
          <p:cNvGrpSpPr/>
          <p:nvPr/>
        </p:nvGrpSpPr>
        <p:grpSpPr>
          <a:xfrm>
            <a:off x="516000" y="1124744"/>
            <a:ext cx="11160000" cy="4968552"/>
            <a:chOff x="516000" y="980728"/>
            <a:chExt cx="11160000" cy="4968552"/>
          </a:xfrm>
        </p:grpSpPr>
        <p:grpSp>
          <p:nvGrpSpPr>
            <p:cNvPr id="18" name="组合 17"/>
            <p:cNvGrpSpPr/>
            <p:nvPr/>
          </p:nvGrpSpPr>
          <p:grpSpPr>
            <a:xfrm>
              <a:off x="516000" y="980728"/>
              <a:ext cx="11160000" cy="4968552"/>
              <a:chOff x="516000" y="3140969"/>
              <a:chExt cx="11160000" cy="4968552"/>
            </a:xfrm>
          </p:grpSpPr>
          <p:grpSp>
            <p:nvGrpSpPr>
              <p:cNvPr id="19" name="组合 18"/>
              <p:cNvGrpSpPr/>
              <p:nvPr/>
            </p:nvGrpSpPr>
            <p:grpSpPr>
              <a:xfrm>
                <a:off x="516000" y="3140969"/>
                <a:ext cx="11160000" cy="4968552"/>
                <a:chOff x="792914" y="3925222"/>
                <a:chExt cx="11160000" cy="4968552"/>
              </a:xfrm>
            </p:grpSpPr>
            <p:sp>
              <p:nvSpPr>
                <p:cNvPr id="21" name="圆角矩形 20"/>
                <p:cNvSpPr/>
                <p:nvPr/>
              </p:nvSpPr>
              <p:spPr>
                <a:xfrm>
                  <a:off x="792914" y="4038112"/>
                  <a:ext cx="11160000" cy="4855662"/>
                </a:xfrm>
                <a:prstGeom prst="roundRect">
                  <a:avLst>
                    <a:gd name="adj" fmla="val 222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useBgFill="1">
              <p:nvSpPr>
                <p:cNvPr id="22" name="矩形 21"/>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23" name="文本框 22"/>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prstClr val="white"/>
                    </a:solidFill>
                    <a:latin typeface="DOUYU Font" pitchFamily="2" charset="-122"/>
                    <a:ea typeface="DOUYU Font" pitchFamily="2" charset="-122"/>
                  </a:endParaRPr>
                </a:p>
              </p:txBody>
            </p:sp>
          </p:grpSp>
          <p:sp>
            <p:nvSpPr>
              <p:cNvPr id="20" name="矩形 19"/>
              <p:cNvSpPr/>
              <p:nvPr/>
            </p:nvSpPr>
            <p:spPr>
              <a:xfrm>
                <a:off x="557812" y="3429000"/>
                <a:ext cx="7998167" cy="283331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容器内发生的反应为</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A(g)</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2B(g</a:t>
                </a:r>
                <a:r>
                  <a:rPr lang="en-US" altLang="zh-CN"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kern="100" dirty="0" smtClean="0">
                    <a:latin typeface="Times New Roman" panose="02020603050405020304" pitchFamily="18" charset="0"/>
                    <a:ea typeface="宋体" panose="02010600030101010101" pitchFamily="2" charset="-122"/>
                    <a:cs typeface="Courier New" panose="02070309020205020404" pitchFamily="49" charset="0"/>
                  </a:rPr>
                  <a:t>3C(g</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，该反应是气体分子数不变的可逆反应，所以在恒温恒容条件下，气体的压强始终保持不变，则容器内压强不变，不能说明反应达到平衡状态，</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根据</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图像变化曲线可知，</a:t>
                </a:r>
                <a:r>
                  <a:rPr lang="en-US" altLang="zh-CN"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过程中，</a:t>
                </a:r>
                <a:r>
                  <a:rPr lang="en-US" altLang="zh-CN"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瞬间不变</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矩形 24"/>
              <p:cNvSpPr/>
              <p:nvPr/>
            </p:nvSpPr>
            <p:spPr>
              <a:xfrm>
                <a:off x="557812" y="6266765"/>
                <a:ext cx="10904720" cy="171499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平衡</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过程中不断增大，则说明反应向逆反应方向移动，且不是</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突变</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图像，属于</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渐变</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过程，所以排除温度与催化剂等影响的因素，改变的条件为向容器中加入</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grpSp>
        <p:graphicFrame>
          <p:nvGraphicFramePr>
            <p:cNvPr id="17" name="对象 16"/>
            <p:cNvGraphicFramePr>
              <a:graphicFrameLocks noChangeAspect="1"/>
            </p:cNvGraphicFramePr>
            <p:nvPr/>
          </p:nvGraphicFramePr>
          <p:xfrm>
            <a:off x="5087888" y="1459384"/>
            <a:ext cx="1136650" cy="736600"/>
          </p:xfrm>
          <a:graphic>
            <a:graphicData uri="http://schemas.openxmlformats.org/presentationml/2006/ole">
              <mc:AlternateContent xmlns:mc="http://schemas.openxmlformats.org/markup-compatibility/2006">
                <mc:Choice xmlns:v="urn:schemas-microsoft-com:vml" Requires="v">
                  <p:oleObj spid="_x0000_s195692" name="文档" r:id="rId4" imgW="1138555" imgH="739140" progId="Word.Document.12">
                    <p:embed/>
                  </p:oleObj>
                </mc:Choice>
                <mc:Fallback>
                  <p:oleObj name="文档" r:id="rId4" imgW="1138555" imgH="739140" progId="Word.Document.12">
                    <p:embed/>
                    <p:pic>
                      <p:nvPicPr>
                        <p:cNvPr id="0" name="图片 195691"/>
                        <p:cNvPicPr/>
                        <p:nvPr/>
                      </p:nvPicPr>
                      <p:blipFill>
                        <a:blip r:embed="rId5"/>
                        <a:stretch>
                          <a:fillRect/>
                        </a:stretch>
                      </p:blipFill>
                      <p:spPr>
                        <a:xfrm>
                          <a:off x="5087888" y="1459384"/>
                          <a:ext cx="1136650" cy="736600"/>
                        </a:xfrm>
                        <a:prstGeom prst="rect">
                          <a:avLst/>
                        </a:prstGeom>
                      </p:spPr>
                    </p:pic>
                  </p:oleObj>
                </mc:Fallback>
              </mc:AlternateContent>
            </a:graphicData>
          </a:graphic>
        </p:graphicFrame>
        <p:pic>
          <p:nvPicPr>
            <p:cNvPr id="24" name="Picture 2" descr="7-3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53879" y="1340300"/>
              <a:ext cx="2821353" cy="230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圆角矩形 25">
            <a:hlinkClick r:id="rId7"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7" name="圆角矩形 26">
            <a:hlinkClick r:id="rId8"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1</a:t>
            </a:r>
            <a:endParaRPr kumimoji="1" lang="zh-CN" altLang="en-US" sz="1600" dirty="0">
              <a:solidFill>
                <a:prstClr val="white">
                  <a:lumMod val="50000"/>
                </a:prstClr>
              </a:solidFill>
            </a:endParaRPr>
          </a:p>
        </p:txBody>
      </p:sp>
      <p:sp>
        <p:nvSpPr>
          <p:cNvPr id="15" name="圆角矩形 14">
            <a:hlinkClick r:id="rId2" action="ppaction://hlinksldjump"/>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solidFill>
              </a:rPr>
              <a:t>2</a:t>
            </a:r>
            <a:endParaRPr kumimoji="1" lang="zh-CN" altLang="en-US" sz="1600" dirty="0">
              <a:solidFill>
                <a:prstClr val="white"/>
              </a:solidFill>
            </a:endParaRPr>
          </a:p>
        </p:txBody>
      </p:sp>
      <p:sp>
        <p:nvSpPr>
          <p:cNvPr id="16" name="圆角矩形 15">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3</a:t>
            </a:r>
            <a:endParaRPr kumimoji="1" lang="zh-CN" altLang="en-US" sz="1600" dirty="0">
              <a:solidFill>
                <a:prstClr val="white">
                  <a:lumMod val="50000"/>
                </a:prstClr>
              </a:solidFill>
            </a:endParaRPr>
          </a:p>
        </p:txBody>
      </p:sp>
      <p:grpSp>
        <p:nvGrpSpPr>
          <p:cNvPr id="2" name="组合 1"/>
          <p:cNvGrpSpPr/>
          <p:nvPr/>
        </p:nvGrpSpPr>
        <p:grpSpPr>
          <a:xfrm>
            <a:off x="516000" y="1134056"/>
            <a:ext cx="11160000" cy="3735104"/>
            <a:chOff x="516000" y="980728"/>
            <a:chExt cx="11160000" cy="3735104"/>
          </a:xfrm>
        </p:grpSpPr>
        <p:grpSp>
          <p:nvGrpSpPr>
            <p:cNvPr id="18" name="组合 17"/>
            <p:cNvGrpSpPr/>
            <p:nvPr/>
          </p:nvGrpSpPr>
          <p:grpSpPr>
            <a:xfrm>
              <a:off x="516000" y="980728"/>
              <a:ext cx="11160000" cy="3735104"/>
              <a:chOff x="516000" y="3140969"/>
              <a:chExt cx="11160000" cy="3735104"/>
            </a:xfrm>
          </p:grpSpPr>
          <p:grpSp>
            <p:nvGrpSpPr>
              <p:cNvPr id="19" name="组合 18"/>
              <p:cNvGrpSpPr/>
              <p:nvPr/>
            </p:nvGrpSpPr>
            <p:grpSpPr>
              <a:xfrm>
                <a:off x="516000" y="3140969"/>
                <a:ext cx="11160000" cy="3735104"/>
                <a:chOff x="792914" y="3925222"/>
                <a:chExt cx="11160000" cy="3735104"/>
              </a:xfrm>
            </p:grpSpPr>
            <p:sp>
              <p:nvSpPr>
                <p:cNvPr id="21" name="圆角矩形 20"/>
                <p:cNvSpPr/>
                <p:nvPr/>
              </p:nvSpPr>
              <p:spPr>
                <a:xfrm>
                  <a:off x="792914" y="4038112"/>
                  <a:ext cx="11160000" cy="3622214"/>
                </a:xfrm>
                <a:prstGeom prst="roundRect">
                  <a:avLst>
                    <a:gd name="adj" fmla="val 419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useBgFill="1">
              <p:nvSpPr>
                <p:cNvPr id="22" name="矩形 21"/>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23" name="文本框 22"/>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prstClr val="white"/>
                    </a:solidFill>
                    <a:latin typeface="DOUYU Font" pitchFamily="2" charset="-122"/>
                    <a:ea typeface="DOUYU Font" pitchFamily="2" charset="-122"/>
                  </a:endParaRPr>
                </a:p>
              </p:txBody>
            </p:sp>
          </p:grpSp>
          <p:sp>
            <p:nvSpPr>
              <p:cNvPr id="20" name="矩形 19"/>
              <p:cNvSpPr/>
              <p:nvPr/>
            </p:nvSpPr>
            <p:spPr>
              <a:xfrm>
                <a:off x="557812" y="3429000"/>
                <a:ext cx="7998167"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最初加入体系中的</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的物质的量的比值为</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，当向体系中加入</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时，平衡逆向移动，最终</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各自物质的量增加的比例为</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，因此平衡时</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的体积分数：</a:t>
                </a:r>
                <a:r>
                  <a:rPr lang="en-US" altLang="zh-CN" i="1" kern="100" dirty="0">
                    <a:latin typeface="Times New Roman" panose="02020603050405020304" pitchFamily="18" charset="0"/>
                    <a:ea typeface="宋体" panose="02010600030101010101" pitchFamily="2" charset="-122"/>
                    <a:cs typeface="Courier New" panose="02070309020205020404" pitchFamily="49" charset="0"/>
                  </a:rPr>
                  <a:t>φ</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Ⅱ</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i="1" kern="100" dirty="0">
                    <a:latin typeface="Times New Roman" panose="02020603050405020304" pitchFamily="18" charset="0"/>
                    <a:ea typeface="宋体" panose="02010600030101010101" pitchFamily="2" charset="-122"/>
                    <a:cs typeface="Courier New" panose="02070309020205020404" pitchFamily="49" charset="0"/>
                  </a:rPr>
                  <a:t>φ</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Ⅰ</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平衡常数</a:t>
                </a:r>
                <a:r>
                  <a:rPr lang="en-US" altLang="zh-CN"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与温度有关，因该反应在恒温条件下进行，所以</a:t>
                </a:r>
                <a:r>
                  <a:rPr lang="en-US" altLang="zh-CN"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保持不变，</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200" kern="100" dirty="0">
                  <a:latin typeface="宋体" panose="02010600030101010101" pitchFamily="2" charset="-122"/>
                  <a:ea typeface="宋体" panose="02010600030101010101" pitchFamily="2" charset="-122"/>
                  <a:cs typeface="Courier New" panose="02070309020205020404" pitchFamily="49" charset="0"/>
                </a:endParaRPr>
              </a:p>
            </p:txBody>
          </p:sp>
        </p:grpSp>
        <p:pic>
          <p:nvPicPr>
            <p:cNvPr id="24" name="Picture 2" descr="7-3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41179" y="1322540"/>
              <a:ext cx="2821353" cy="230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圆角矩形 25">
            <a:hlinkClick r:id="rId5"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7" name="圆角矩形 26">
            <a:hlinkClick r:id="rId6"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90000" y="1015156"/>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浙江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7</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月选考</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18)</a:t>
            </a:r>
            <a:r>
              <a:rPr lang="en-US" altLang="zh-CN" kern="100" dirty="0">
                <a:latin typeface="Times New Roman" panose="02020603050405020304" pitchFamily="18" charset="0"/>
                <a:ea typeface="微软雅黑" panose="020B0503020204020204" charset="-122"/>
                <a:cs typeface="Courier New" panose="02070309020205020404" pitchFamily="49" charset="0"/>
              </a:rPr>
              <a:t>5 mL 0.1 </a:t>
            </a:r>
            <a:r>
              <a:rPr lang="en-US" altLang="zh-CN" kern="100" dirty="0" err="1">
                <a:latin typeface="Times New Roman" panose="02020603050405020304" pitchFamily="18" charset="0"/>
                <a:ea typeface="微软雅黑" panose="020B050302020402020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charset="-122"/>
                <a:cs typeface="Courier New" panose="02070309020205020404" pitchFamily="49" charset="0"/>
              </a:rPr>
              <a:t>1</a:t>
            </a:r>
            <a:r>
              <a:rPr lang="en-US" altLang="zh-CN" kern="100" dirty="0">
                <a:latin typeface="Times New Roman" panose="02020603050405020304" pitchFamily="18" charset="0"/>
                <a:ea typeface="微软雅黑" panose="020B0503020204020204" charset="-122"/>
                <a:cs typeface="Courier New" panose="02070309020205020404" pitchFamily="49" charset="0"/>
              </a:rPr>
              <a:t> KI</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溶液与</a:t>
            </a:r>
            <a:r>
              <a:rPr lang="en-US" altLang="zh-CN" kern="100" dirty="0">
                <a:latin typeface="Times New Roman" panose="02020603050405020304" pitchFamily="18" charset="0"/>
                <a:ea typeface="微软雅黑" panose="020B0503020204020204" charset="-122"/>
                <a:cs typeface="Courier New" panose="02070309020205020404" pitchFamily="49" charset="0"/>
              </a:rPr>
              <a:t>1 mL 0.1 </a:t>
            </a:r>
            <a:r>
              <a:rPr lang="en-US" altLang="zh-CN" kern="100" dirty="0" err="1">
                <a:latin typeface="Times New Roman" panose="02020603050405020304" pitchFamily="18" charset="0"/>
                <a:ea typeface="微软雅黑" panose="020B050302020402020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charset="-122"/>
                <a:cs typeface="Courier New" panose="02070309020205020404" pitchFamily="49" charset="0"/>
              </a:rPr>
              <a:t>1</a:t>
            </a:r>
            <a:r>
              <a:rPr lang="en-US" altLang="zh-CN" kern="100" dirty="0">
                <a:latin typeface="Times New Roman" panose="02020603050405020304" pitchFamily="18" charset="0"/>
                <a:ea typeface="微软雅黑" panose="020B0503020204020204" charset="-122"/>
                <a:cs typeface="Courier New" panose="02070309020205020404" pitchFamily="49" charset="0"/>
              </a:rPr>
              <a:t> FeCl</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溶液发生反应：</a:t>
            </a:r>
            <a:r>
              <a:rPr lang="en-US" altLang="zh-CN" kern="100" dirty="0">
                <a:latin typeface="Times New Roman" panose="02020603050405020304" pitchFamily="18" charset="0"/>
                <a:ea typeface="微软雅黑" panose="020B0503020204020204" charset="-122"/>
                <a:cs typeface="Courier New" panose="02070309020205020404" pitchFamily="49" charset="0"/>
              </a:rPr>
              <a:t>2Fe</a:t>
            </a:r>
            <a:r>
              <a:rPr lang="en-US" altLang="zh-CN" kern="100" baseline="30000" dirty="0">
                <a:latin typeface="Times New Roman" panose="02020603050405020304" pitchFamily="18" charset="0"/>
                <a:ea typeface="微软雅黑" panose="020B0503020204020204" charset="-122"/>
                <a:cs typeface="Courier New" panose="02070309020205020404" pitchFamily="49" charset="0"/>
              </a:rPr>
              <a:t>3</a:t>
            </a:r>
            <a:r>
              <a:rPr lang="zh-CN" altLang="zh-CN" kern="100" baseline="300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charset="-122"/>
                <a:cs typeface="Courier New" panose="02070309020205020404" pitchFamily="49" charset="0"/>
              </a:rPr>
              <a:t>aq</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2I</a:t>
            </a:r>
            <a:r>
              <a:rPr lang="zh-CN" altLang="zh-CN" kern="100" baseline="300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charset="-122"/>
                <a:cs typeface="Courier New" panose="02070309020205020404" pitchFamily="49" charset="0"/>
              </a:rPr>
              <a:t>aq</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r>
              <a:rPr lang="en-US" altLang="zh-CN"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2Fe</a:t>
            </a:r>
            <a:r>
              <a:rPr lang="en-US" altLang="zh-CN" kern="100" baseline="30000" dirty="0" smtClean="0">
                <a:latin typeface="Times New Roman" panose="02020603050405020304" pitchFamily="18" charset="0"/>
                <a:ea typeface="微软雅黑" panose="020B050302020402020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charset="-122"/>
                <a:cs typeface="Courier New" panose="02070309020205020404" pitchFamily="49" charset="0"/>
              </a:rPr>
              <a:t>aq</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I</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charset="-122"/>
                <a:cs typeface="Courier New" panose="02070309020205020404" pitchFamily="49" charset="0"/>
              </a:rPr>
              <a:t>aq</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，达到平衡。下列说法不正确的是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加入苯，振荡，平衡正向移动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经苯</a:t>
            </a: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次萃取分离后，在水溶液中加入</a:t>
            </a:r>
            <a:r>
              <a:rPr lang="en-US" altLang="zh-CN" kern="100" dirty="0">
                <a:latin typeface="Times New Roman" panose="02020603050405020304" pitchFamily="18" charset="0"/>
                <a:ea typeface="微软雅黑" panose="020B0503020204020204" charset="-122"/>
                <a:cs typeface="Courier New" panose="02070309020205020404" pitchFamily="49" charset="0"/>
              </a:rPr>
              <a:t>KSCN</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，溶液呈红色，表明该化学反应</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存在</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限度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加入</a:t>
            </a:r>
            <a:r>
              <a:rPr lang="en-US" altLang="zh-CN" kern="100" dirty="0">
                <a:latin typeface="Times New Roman" panose="02020603050405020304" pitchFamily="18" charset="0"/>
                <a:ea typeface="微软雅黑" panose="020B0503020204020204" charset="-122"/>
                <a:cs typeface="Courier New" panose="02070309020205020404" pitchFamily="49" charset="0"/>
              </a:rPr>
              <a:t>FeSO</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4</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固体，平衡逆向</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移动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3" action="ppaction://hlinksldjump"/>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graphicFrame>
        <p:nvGraphicFramePr>
          <p:cNvPr id="16" name="对象 15"/>
          <p:cNvGraphicFramePr>
            <a:graphicFrameLocks noChangeAspect="1"/>
          </p:cNvGraphicFramePr>
          <p:nvPr/>
        </p:nvGraphicFramePr>
        <p:xfrm>
          <a:off x="4317008" y="1747416"/>
          <a:ext cx="1136650" cy="736600"/>
        </p:xfrm>
        <a:graphic>
          <a:graphicData uri="http://schemas.openxmlformats.org/presentationml/2006/ole">
            <mc:AlternateContent xmlns:mc="http://schemas.openxmlformats.org/markup-compatibility/2006">
              <mc:Choice xmlns:v="urn:schemas-microsoft-com:vml" Requires="v">
                <p:oleObj spid="_x0000_s160007" name="文档" r:id="rId4" imgW="1138555" imgH="739140" progId="Word.Document.12">
                  <p:embed/>
                </p:oleObj>
              </mc:Choice>
              <mc:Fallback>
                <p:oleObj name="文档" r:id="rId4" imgW="1138555" imgH="739140" progId="Word.Document.12">
                  <p:embed/>
                  <p:pic>
                    <p:nvPicPr>
                      <p:cNvPr id="0" name="图片 160006"/>
                      <p:cNvPicPr/>
                      <p:nvPr/>
                    </p:nvPicPr>
                    <p:blipFill>
                      <a:blip r:embed="rId5"/>
                      <a:stretch>
                        <a:fillRect/>
                      </a:stretch>
                    </p:blipFill>
                    <p:spPr>
                      <a:xfrm>
                        <a:off x="4317008" y="1747416"/>
                        <a:ext cx="1136650" cy="736600"/>
                      </a:xfrm>
                      <a:prstGeom prst="rect">
                        <a:avLst/>
                      </a:prstGeom>
                    </p:spPr>
                  </p:pic>
                </p:oleObj>
              </mc:Fallback>
            </mc:AlternateContent>
          </a:graphicData>
        </a:graphic>
      </p:graphicFrame>
      <p:graphicFrame>
        <p:nvGraphicFramePr>
          <p:cNvPr id="2" name="对象 1"/>
          <p:cNvGraphicFramePr>
            <a:graphicFrameLocks noChangeAspect="1"/>
          </p:cNvGraphicFramePr>
          <p:nvPr/>
        </p:nvGraphicFramePr>
        <p:xfrm>
          <a:off x="490910" y="4245768"/>
          <a:ext cx="6278562" cy="1487488"/>
        </p:xfrm>
        <a:graphic>
          <a:graphicData uri="http://schemas.openxmlformats.org/presentationml/2006/ole">
            <mc:AlternateContent xmlns:mc="http://schemas.openxmlformats.org/markup-compatibility/2006">
              <mc:Choice xmlns:v="urn:schemas-microsoft-com:vml" Requires="v">
                <p:oleObj spid="_x0000_s160008" name="文档" r:id="rId6" imgW="6280150" imgH="1489075" progId="Word.Document.12">
                  <p:embed/>
                </p:oleObj>
              </mc:Choice>
              <mc:Fallback>
                <p:oleObj name="文档" r:id="rId6" imgW="6280150" imgH="1489075" progId="Word.Document.12">
                  <p:embed/>
                  <p:pic>
                    <p:nvPicPr>
                      <p:cNvPr id="0" name="图片 160007"/>
                      <p:cNvPicPr/>
                      <p:nvPr/>
                    </p:nvPicPr>
                    <p:blipFill>
                      <a:blip r:embed="rId7"/>
                      <a:stretch>
                        <a:fillRect/>
                      </a:stretch>
                    </p:blipFill>
                    <p:spPr>
                      <a:xfrm>
                        <a:off x="490910" y="4245768"/>
                        <a:ext cx="6278562" cy="1487488"/>
                      </a:xfrm>
                      <a:prstGeom prst="rect">
                        <a:avLst/>
                      </a:prstGeom>
                    </p:spPr>
                  </p:pic>
                </p:oleObj>
              </mc:Fallback>
            </mc:AlternateContent>
          </a:graphicData>
        </a:graphic>
      </p:graphicFrame>
      <p:sp>
        <p:nvSpPr>
          <p:cNvPr id="17" name="TextBox 9"/>
          <p:cNvSpPr txBox="1"/>
          <p:nvPr/>
        </p:nvSpPr>
        <p:spPr>
          <a:xfrm>
            <a:off x="214830" y="4516480"/>
            <a:ext cx="755902" cy="784728"/>
          </a:xfrm>
          <a:prstGeom prst="rect">
            <a:avLst/>
          </a:prstGeom>
          <a:noFill/>
        </p:spPr>
        <p:txBody>
          <a:bodyPr wrap="square" rtlCol="0">
            <a:spAutoFit/>
          </a:bodyPr>
          <a:lstStyle/>
          <a:p>
            <a:pPr defTabSz="914400"/>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18" name="圆角矩形 17">
            <a:hlinkClick r:id="rId8"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9" name="圆角矩形 18">
            <a:hlinkClick r:id="rId9"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3" action="ppaction://hlinksldjump"/>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grpSp>
        <p:nvGrpSpPr>
          <p:cNvPr id="3" name="组合 2"/>
          <p:cNvGrpSpPr/>
          <p:nvPr/>
        </p:nvGrpSpPr>
        <p:grpSpPr>
          <a:xfrm>
            <a:off x="516000" y="1124744"/>
            <a:ext cx="11160000" cy="4536504"/>
            <a:chOff x="516000" y="1124744"/>
            <a:chExt cx="11160000" cy="4536504"/>
          </a:xfrm>
        </p:grpSpPr>
        <p:grpSp>
          <p:nvGrpSpPr>
            <p:cNvPr id="30" name="组合 29"/>
            <p:cNvGrpSpPr/>
            <p:nvPr/>
          </p:nvGrpSpPr>
          <p:grpSpPr>
            <a:xfrm>
              <a:off x="516000" y="1124744"/>
              <a:ext cx="11160000" cy="4248472"/>
              <a:chOff x="516000" y="3580404"/>
              <a:chExt cx="11160000" cy="4248472"/>
            </a:xfrm>
          </p:grpSpPr>
          <p:grpSp>
            <p:nvGrpSpPr>
              <p:cNvPr id="24" name="组合 23"/>
              <p:cNvGrpSpPr/>
              <p:nvPr/>
            </p:nvGrpSpPr>
            <p:grpSpPr>
              <a:xfrm>
                <a:off x="516000" y="3580404"/>
                <a:ext cx="11160000" cy="4248472"/>
                <a:chOff x="792914" y="3925222"/>
                <a:chExt cx="11160000" cy="4248472"/>
              </a:xfrm>
            </p:grpSpPr>
            <p:sp>
              <p:nvSpPr>
                <p:cNvPr id="26" name="圆角矩形 25"/>
                <p:cNvSpPr/>
                <p:nvPr/>
              </p:nvSpPr>
              <p:spPr>
                <a:xfrm>
                  <a:off x="792914" y="4038111"/>
                  <a:ext cx="11160000" cy="4135583"/>
                </a:xfrm>
                <a:prstGeom prst="roundRect">
                  <a:avLst>
                    <a:gd name="adj" fmla="val 367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useBgFill="1">
              <p:nvSpPr>
                <p:cNvPr id="27" name="矩形 26"/>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28" name="文本框 27"/>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prstClr val="white"/>
                    </a:solidFill>
                    <a:latin typeface="DOUYU Font" pitchFamily="2" charset="-122"/>
                    <a:ea typeface="DOUYU Font" pitchFamily="2" charset="-122"/>
                  </a:endParaRPr>
                </a:p>
              </p:txBody>
            </p:sp>
          </p:grpSp>
          <p:sp>
            <p:nvSpPr>
              <p:cNvPr id="25" name="矩形 24"/>
              <p:cNvSpPr/>
              <p:nvPr/>
            </p:nvSpPr>
            <p:spPr>
              <a:xfrm>
                <a:off x="666937" y="3959719"/>
                <a:ext cx="10858127" cy="282299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pP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加入苯，振荡，苯萃取了</a:t>
                </a:r>
                <a:r>
                  <a:rPr lang="en-US" altLang="zh-CN" kern="100" dirty="0">
                    <a:latin typeface="Times New Roman" panose="02020603050405020304" pitchFamily="18" charset="0"/>
                    <a:ea typeface="宋体" panose="02010600030101010101" pitchFamily="2" charset="-122"/>
                  </a:rPr>
                  <a:t>I</a:t>
                </a:r>
                <a:r>
                  <a:rPr lang="en-US" altLang="zh-CN" kern="100" baseline="-25000" dirty="0">
                    <a:latin typeface="Times New Roman" panose="02020603050405020304" pitchFamily="18" charset="0"/>
                    <a:ea typeface="宋体" panose="02010600030101010101" pitchFamily="2" charset="-122"/>
                  </a:rPr>
                  <a:t>2</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，水溶液中的</a:t>
                </a:r>
                <a:r>
                  <a:rPr lang="en-US" altLang="zh-CN" i="1" kern="100" dirty="0">
                    <a:latin typeface="Times New Roman" panose="02020603050405020304" pitchFamily="18" charset="0"/>
                    <a:ea typeface="宋体" panose="02010600030101010101" pitchFamily="2" charset="-122"/>
                  </a:rPr>
                  <a:t>c</a:t>
                </a:r>
                <a:r>
                  <a:rPr lang="en-US" altLang="zh-CN" kern="100" dirty="0">
                    <a:latin typeface="Times New Roman" panose="02020603050405020304" pitchFamily="18" charset="0"/>
                    <a:ea typeface="宋体" panose="02010600030101010101" pitchFamily="2" charset="-122"/>
                  </a:rPr>
                  <a:t>(I</a:t>
                </a:r>
                <a:r>
                  <a:rPr lang="en-US" altLang="zh-CN" kern="100" baseline="-25000" dirty="0">
                    <a:latin typeface="Times New Roman" panose="02020603050405020304" pitchFamily="18" charset="0"/>
                    <a:ea typeface="宋体" panose="02010600030101010101" pitchFamily="2" charset="-122"/>
                  </a:rPr>
                  <a:t>2</a:t>
                </a:r>
                <a:r>
                  <a:rPr lang="en-US" altLang="zh-CN" kern="100" dirty="0">
                    <a:latin typeface="Times New Roman" panose="02020603050405020304" pitchFamily="18" charset="0"/>
                    <a:ea typeface="宋体" panose="02010600030101010101" pitchFamily="2" charset="-122"/>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减小，平衡正向移动，</a:t>
                </a:r>
                <a:r>
                  <a:rPr lang="en-US" altLang="zh-CN" kern="100" dirty="0">
                    <a:latin typeface="Times New Roman" panose="02020603050405020304" pitchFamily="18" charset="0"/>
                    <a:ea typeface="宋体" panose="02010600030101010101" pitchFamily="2" charset="-122"/>
                  </a:rPr>
                  <a:t>A</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反应</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开始时</a:t>
                </a:r>
                <a:r>
                  <a:rPr lang="en-US" altLang="zh-CN" i="1" kern="100" dirty="0">
                    <a:latin typeface="Times New Roman" panose="02020603050405020304" pitchFamily="18" charset="0"/>
                    <a:ea typeface="宋体" panose="02010600030101010101" pitchFamily="2" charset="-122"/>
                  </a:rPr>
                  <a:t>n</a:t>
                </a:r>
                <a:r>
                  <a:rPr lang="en-US" altLang="zh-CN" kern="100" dirty="0">
                    <a:latin typeface="Times New Roman" panose="02020603050405020304" pitchFamily="18" charset="0"/>
                    <a:ea typeface="宋体" panose="02010600030101010101" pitchFamily="2" charset="-122"/>
                  </a:rPr>
                  <a:t>(KI)</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宋体" panose="02010600030101010101" pitchFamily="2" charset="-122"/>
                  </a:rPr>
                  <a:t>n</a:t>
                </a:r>
                <a:r>
                  <a:rPr lang="en-US" altLang="zh-CN" kern="100" dirty="0">
                    <a:latin typeface="Times New Roman" panose="02020603050405020304" pitchFamily="18" charset="0"/>
                    <a:ea typeface="宋体" panose="02010600030101010101" pitchFamily="2" charset="-122"/>
                  </a:rPr>
                  <a:t>(FeCl</a:t>
                </a:r>
                <a:r>
                  <a:rPr lang="en-US" altLang="zh-CN" kern="100" baseline="-25000" dirty="0">
                    <a:latin typeface="Times New Roman" panose="02020603050405020304" pitchFamily="18" charset="0"/>
                    <a:ea typeface="宋体" panose="02010600030101010101" pitchFamily="2" charset="-122"/>
                  </a:rPr>
                  <a:t>3</a:t>
                </a:r>
                <a:r>
                  <a:rPr lang="en-US" altLang="zh-CN" kern="100" dirty="0">
                    <a:latin typeface="Times New Roman" panose="02020603050405020304" pitchFamily="18" charset="0"/>
                    <a:ea typeface="宋体" panose="02010600030101010101" pitchFamily="2" charset="-122"/>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，反应中</a:t>
                </a:r>
                <a:r>
                  <a:rPr lang="en-US" altLang="zh-CN" kern="100" dirty="0">
                    <a:latin typeface="Times New Roman" panose="02020603050405020304" pitchFamily="18" charset="0"/>
                    <a:ea typeface="宋体" panose="02010600030101010101" pitchFamily="2" charset="-122"/>
                  </a:rPr>
                  <a:t>KI</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过量，经苯两次萃取分离后，水溶液中</a:t>
                </a:r>
                <a:r>
                  <a:rPr lang="en-US" altLang="zh-CN" i="1" kern="100" dirty="0">
                    <a:latin typeface="Times New Roman" panose="02020603050405020304" pitchFamily="18" charset="0"/>
                    <a:ea typeface="宋体" panose="02010600030101010101" pitchFamily="2" charset="-122"/>
                  </a:rPr>
                  <a:t>c</a:t>
                </a:r>
                <a:r>
                  <a:rPr lang="en-US" altLang="zh-CN" kern="100" dirty="0">
                    <a:latin typeface="Times New Roman" panose="02020603050405020304" pitchFamily="18" charset="0"/>
                    <a:ea typeface="宋体" panose="02010600030101010101" pitchFamily="2" charset="-122"/>
                  </a:rPr>
                  <a:t>(I</a:t>
                </a:r>
                <a:r>
                  <a:rPr lang="en-US" altLang="zh-CN" kern="100" baseline="-25000" dirty="0">
                    <a:latin typeface="Times New Roman" panose="02020603050405020304" pitchFamily="18" charset="0"/>
                    <a:ea typeface="宋体" panose="02010600030101010101" pitchFamily="2" charset="-122"/>
                  </a:rPr>
                  <a:t>2</a:t>
                </a:r>
                <a:r>
                  <a:rPr lang="en-US" altLang="zh-CN" kern="100" dirty="0">
                    <a:latin typeface="Times New Roman" panose="02020603050405020304" pitchFamily="18" charset="0"/>
                    <a:ea typeface="宋体" panose="02010600030101010101" pitchFamily="2" charset="-122"/>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很小，加入</a:t>
                </a:r>
                <a:r>
                  <a:rPr lang="en-US" altLang="zh-CN" kern="100" dirty="0">
                    <a:latin typeface="Times New Roman" panose="02020603050405020304" pitchFamily="18" charset="0"/>
                    <a:ea typeface="宋体" panose="02010600030101010101" pitchFamily="2" charset="-122"/>
                  </a:rPr>
                  <a:t>KSCN</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，溶液呈红色，说明水溶液中仍含有</a:t>
                </a:r>
                <a:r>
                  <a:rPr lang="en-US" altLang="zh-CN" kern="100" dirty="0">
                    <a:latin typeface="Times New Roman" panose="02020603050405020304" pitchFamily="18" charset="0"/>
                    <a:ea typeface="宋体" panose="02010600030101010101" pitchFamily="2" charset="-122"/>
                  </a:rPr>
                  <a:t>Fe</a:t>
                </a:r>
                <a:r>
                  <a:rPr lang="en-US" altLang="zh-CN" kern="100" baseline="30000" dirty="0">
                    <a:latin typeface="Times New Roman" panose="02020603050405020304" pitchFamily="18" charset="0"/>
                    <a:ea typeface="宋体" panose="02010600030101010101" pitchFamily="2" charset="-122"/>
                  </a:rPr>
                  <a:t>3</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，证明该反应是可逆反应，存在一定限度，</a:t>
                </a:r>
                <a:r>
                  <a:rPr lang="en-US" altLang="zh-CN" kern="100" dirty="0">
                    <a:latin typeface="Times New Roman" panose="02020603050405020304" pitchFamily="18" charset="0"/>
                    <a:ea typeface="宋体" panose="02010600030101010101" pitchFamily="2" charset="-122"/>
                  </a:rPr>
                  <a:t>B</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加入</a:t>
                </a:r>
                <a:r>
                  <a:rPr lang="en-US" altLang="zh-CN" kern="100" dirty="0">
                    <a:latin typeface="Times New Roman" panose="02020603050405020304" pitchFamily="18" charset="0"/>
                    <a:ea typeface="宋体" panose="02010600030101010101" pitchFamily="2" charset="-122"/>
                  </a:rPr>
                  <a:t>FeSO</a:t>
                </a:r>
                <a:r>
                  <a:rPr lang="en-US" altLang="zh-CN" kern="100" baseline="-25000" dirty="0">
                    <a:latin typeface="Times New Roman" panose="02020603050405020304" pitchFamily="18" charset="0"/>
                    <a:ea typeface="宋体" panose="02010600030101010101" pitchFamily="2" charset="-122"/>
                  </a:rPr>
                  <a:t>4</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固体，</a:t>
                </a:r>
                <a:r>
                  <a:rPr lang="en-US" altLang="zh-CN" i="1" kern="100" dirty="0">
                    <a:latin typeface="Times New Roman" panose="02020603050405020304" pitchFamily="18" charset="0"/>
                    <a:ea typeface="宋体" panose="02010600030101010101" pitchFamily="2" charset="-122"/>
                  </a:rPr>
                  <a:t>c</a:t>
                </a:r>
                <a:r>
                  <a:rPr lang="en-US" altLang="zh-CN" kern="100" dirty="0">
                    <a:latin typeface="Times New Roman" panose="02020603050405020304" pitchFamily="18" charset="0"/>
                    <a:ea typeface="宋体" panose="02010600030101010101" pitchFamily="2" charset="-122"/>
                  </a:rPr>
                  <a:t>(Fe</a:t>
                </a:r>
                <a:r>
                  <a:rPr lang="en-US" altLang="zh-CN" kern="100" baseline="30000" dirty="0">
                    <a:latin typeface="Times New Roman" panose="02020603050405020304" pitchFamily="18" charset="0"/>
                    <a:ea typeface="宋体" panose="02010600030101010101" pitchFamily="2" charset="-122"/>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增大，平衡逆向移动，</a:t>
                </a:r>
                <a:r>
                  <a:rPr lang="en-US" altLang="zh-CN" kern="100" dirty="0">
                    <a:latin typeface="Times New Roman" panose="02020603050405020304" pitchFamily="18" charset="0"/>
                    <a:ea typeface="宋体" panose="02010600030101010101" pitchFamily="2" charset="-122"/>
                  </a:rPr>
                  <a:t>C</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2" name="对象 1"/>
            <p:cNvGraphicFramePr>
              <a:graphicFrameLocks noChangeAspect="1"/>
            </p:cNvGraphicFramePr>
            <p:nvPr/>
          </p:nvGraphicFramePr>
          <p:xfrm>
            <a:off x="772854" y="4280123"/>
            <a:ext cx="9345612" cy="1381125"/>
          </p:xfrm>
          <a:graphic>
            <a:graphicData uri="http://schemas.openxmlformats.org/presentationml/2006/ole">
              <mc:AlternateContent xmlns:mc="http://schemas.openxmlformats.org/markup-compatibility/2006">
                <mc:Choice xmlns:v="urn:schemas-microsoft-com:vml" Requires="v">
                  <p:oleObj spid="_x0000_s246822" name="文档" r:id="rId4" imgW="9346565" imgH="1383665" progId="Word.Document.12">
                    <p:embed/>
                  </p:oleObj>
                </mc:Choice>
                <mc:Fallback>
                  <p:oleObj name="文档" r:id="rId4" imgW="9346565" imgH="1383665" progId="Word.Document.12">
                    <p:embed/>
                    <p:pic>
                      <p:nvPicPr>
                        <p:cNvPr id="0" name="图片 246821"/>
                        <p:cNvPicPr/>
                        <p:nvPr/>
                      </p:nvPicPr>
                      <p:blipFill>
                        <a:blip r:embed="rId5"/>
                        <a:stretch>
                          <a:fillRect/>
                        </a:stretch>
                      </p:blipFill>
                      <p:spPr>
                        <a:xfrm>
                          <a:off x="772854" y="4280123"/>
                          <a:ext cx="9345612" cy="1381125"/>
                        </a:xfrm>
                        <a:prstGeom prst="rect">
                          <a:avLst/>
                        </a:prstGeom>
                      </p:spPr>
                    </p:pic>
                  </p:oleObj>
                </mc:Fallback>
              </mc:AlternateContent>
            </a:graphicData>
          </a:graphic>
        </p:graphicFrame>
      </p:grpSp>
      <p:sp>
        <p:nvSpPr>
          <p:cNvPr id="16" name="圆角矩形 15">
            <a:hlinkClick r:id="rId6"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7" name="圆角矩形 16">
            <a:hlinkClick r:id="rId7"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90000" y="1015156"/>
            <a:ext cx="11412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4.</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浙江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7</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月选考</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一定条件下：</a:t>
            </a:r>
            <a:r>
              <a:rPr lang="en-US" altLang="zh-CN" kern="100" dirty="0">
                <a:latin typeface="Times New Roman" panose="02020603050405020304" pitchFamily="18" charset="0"/>
                <a:ea typeface="微软雅黑" panose="020B0503020204020204" charset="-122"/>
                <a:cs typeface="Courier New" panose="02070309020205020404" pitchFamily="49" charset="0"/>
              </a:rPr>
              <a:t>2NO</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latin typeface="Times New Roman" panose="02020603050405020304" pitchFamily="18" charset="0"/>
                <a:ea typeface="微软雅黑" panose="020B0503020204020204" charset="-122"/>
                <a:cs typeface="Courier New" panose="02070309020205020404" pitchFamily="49" charset="0"/>
              </a:rPr>
              <a:t>(g</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r>
              <a:rPr lang="en-US" altLang="zh-CN"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N</a:t>
            </a:r>
            <a:r>
              <a:rPr lang="en-US" altLang="zh-CN" kern="100" baseline="-25000" dirty="0" smtClean="0">
                <a:latin typeface="Times New Roman" panose="02020603050405020304" pitchFamily="18" charset="0"/>
                <a:ea typeface="微软雅黑" panose="020B050302020402020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O</a:t>
            </a:r>
            <a:r>
              <a:rPr lang="en-US" altLang="zh-CN" kern="100" baseline="-25000" dirty="0" smtClean="0">
                <a:latin typeface="Times New Roman" panose="02020603050405020304" pitchFamily="18" charset="0"/>
                <a:ea typeface="微软雅黑" panose="020B0503020204020204" charset="-122"/>
                <a:cs typeface="Courier New" panose="02070309020205020404" pitchFamily="49" charset="0"/>
              </a:rPr>
              <a:t>4</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(g</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charset="-122"/>
                <a:cs typeface="Courier New" panose="02070309020205020404" pitchFamily="49" charset="0"/>
              </a:rPr>
              <a:t>H</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0</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。在测定</a:t>
            </a:r>
            <a:r>
              <a:rPr lang="en-US" altLang="zh-CN" kern="100" dirty="0">
                <a:latin typeface="Times New Roman" panose="02020603050405020304" pitchFamily="18" charset="0"/>
                <a:ea typeface="微软雅黑" panose="020B0503020204020204" charset="-122"/>
                <a:cs typeface="Courier New" panose="02070309020205020404" pitchFamily="49" charset="0"/>
              </a:rPr>
              <a:t>NO</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的相对分子质量时，下列条件中，测定结果误差最小的是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温度</a:t>
            </a:r>
            <a:r>
              <a:rPr lang="en-US" altLang="zh-CN" kern="100" dirty="0">
                <a:latin typeface="Times New Roman" panose="02020603050405020304" pitchFamily="18" charset="0"/>
                <a:ea typeface="微软雅黑" panose="020B0503020204020204" charset="-122"/>
                <a:cs typeface="Courier New" panose="02070309020205020404" pitchFamily="49" charset="0"/>
              </a:rPr>
              <a:t>0 </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、压强</a:t>
            </a:r>
            <a:r>
              <a:rPr lang="en-US" altLang="zh-CN" kern="100" dirty="0">
                <a:latin typeface="Times New Roman" panose="02020603050405020304" pitchFamily="18" charset="0"/>
                <a:ea typeface="微软雅黑" panose="020B0503020204020204" charset="-122"/>
                <a:cs typeface="Courier New" panose="02070309020205020404" pitchFamily="49" charset="0"/>
              </a:rPr>
              <a:t>50 </a:t>
            </a:r>
            <a:r>
              <a:rPr lang="en-US" altLang="zh-CN" kern="100" dirty="0" err="1" smtClean="0">
                <a:latin typeface="Times New Roman" panose="02020603050405020304" pitchFamily="18" charset="0"/>
                <a:ea typeface="微软雅黑" panose="020B0503020204020204" charset="-122"/>
                <a:cs typeface="Courier New" panose="02070309020205020404" pitchFamily="49" charset="0"/>
              </a:rPr>
              <a:t>kPa</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B</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温度</a:t>
            </a:r>
            <a:r>
              <a:rPr lang="en-US" altLang="zh-CN" kern="100" dirty="0">
                <a:latin typeface="Times New Roman" panose="02020603050405020304" pitchFamily="18" charset="0"/>
                <a:ea typeface="微软雅黑" panose="020B0503020204020204" charset="-122"/>
                <a:cs typeface="Courier New" panose="02070309020205020404" pitchFamily="49" charset="0"/>
              </a:rPr>
              <a:t>130 </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、压强</a:t>
            </a:r>
            <a:r>
              <a:rPr lang="en-US" altLang="zh-CN" kern="100" dirty="0">
                <a:latin typeface="Times New Roman" panose="02020603050405020304" pitchFamily="18" charset="0"/>
                <a:ea typeface="微软雅黑" panose="020B0503020204020204" charset="-122"/>
                <a:cs typeface="Courier New" panose="02070309020205020404" pitchFamily="49" charset="0"/>
              </a:rPr>
              <a:t>300 </a:t>
            </a:r>
            <a:r>
              <a:rPr lang="en-US" altLang="zh-CN" kern="100" dirty="0" err="1">
                <a:latin typeface="Times New Roman" panose="02020603050405020304" pitchFamily="18" charset="0"/>
                <a:ea typeface="微软雅黑" panose="020B0503020204020204" charset="-122"/>
                <a:cs typeface="Courier New" panose="02070309020205020404" pitchFamily="49" charset="0"/>
              </a:rPr>
              <a:t>kPa</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温度</a:t>
            </a:r>
            <a:r>
              <a:rPr lang="en-US" altLang="zh-CN" kern="100" dirty="0">
                <a:latin typeface="Times New Roman" panose="02020603050405020304" pitchFamily="18" charset="0"/>
                <a:ea typeface="微软雅黑" panose="020B0503020204020204" charset="-122"/>
                <a:cs typeface="Courier New" panose="02070309020205020404" pitchFamily="49" charset="0"/>
              </a:rPr>
              <a:t>25 </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、压强</a:t>
            </a:r>
            <a:r>
              <a:rPr lang="en-US" altLang="zh-CN" kern="100" dirty="0">
                <a:latin typeface="Times New Roman" panose="02020603050405020304" pitchFamily="18" charset="0"/>
                <a:ea typeface="微软雅黑" panose="020B0503020204020204" charset="-122"/>
                <a:cs typeface="Courier New" panose="02070309020205020404" pitchFamily="49" charset="0"/>
              </a:rPr>
              <a:t>100 </a:t>
            </a:r>
            <a:r>
              <a:rPr lang="en-US" altLang="zh-CN" kern="100" dirty="0" err="1" smtClean="0">
                <a:latin typeface="Times New Roman" panose="02020603050405020304" pitchFamily="18" charset="0"/>
                <a:ea typeface="微软雅黑" panose="020B0503020204020204" charset="-122"/>
                <a:cs typeface="Courier New" panose="02070309020205020404" pitchFamily="49" charset="0"/>
              </a:rPr>
              <a:t>kPa</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D</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温度</a:t>
            </a:r>
            <a:r>
              <a:rPr lang="en-US" altLang="zh-CN" kern="100" dirty="0">
                <a:latin typeface="Times New Roman" panose="02020603050405020304" pitchFamily="18" charset="0"/>
                <a:ea typeface="微软雅黑" panose="020B0503020204020204" charset="-122"/>
                <a:cs typeface="Courier New" panose="02070309020205020404" pitchFamily="49" charset="0"/>
              </a:rPr>
              <a:t>130 </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、压强</a:t>
            </a:r>
            <a:r>
              <a:rPr lang="en-US" altLang="zh-CN" kern="100" dirty="0">
                <a:latin typeface="Times New Roman" panose="02020603050405020304" pitchFamily="18" charset="0"/>
                <a:ea typeface="微软雅黑" panose="020B0503020204020204" charset="-122"/>
                <a:cs typeface="Courier New" panose="02070309020205020404" pitchFamily="49" charset="0"/>
              </a:rPr>
              <a:t>50 </a:t>
            </a:r>
            <a:r>
              <a:rPr lang="en-US" altLang="zh-CN" kern="100" dirty="0" err="1">
                <a:latin typeface="Times New Roman" panose="02020603050405020304" pitchFamily="18" charset="0"/>
                <a:ea typeface="微软雅黑" panose="020B0503020204020204" charset="-122"/>
                <a:cs typeface="Courier New" panose="02070309020205020404" pitchFamily="49" charset="0"/>
              </a:rPr>
              <a:t>kPa</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graphicFrame>
        <p:nvGraphicFramePr>
          <p:cNvPr id="16" name="对象 15"/>
          <p:cNvGraphicFramePr>
            <a:graphicFrameLocks noChangeAspect="1"/>
          </p:cNvGraphicFramePr>
          <p:nvPr/>
        </p:nvGraphicFramePr>
        <p:xfrm>
          <a:off x="6888088" y="1196752"/>
          <a:ext cx="1136650" cy="736600"/>
        </p:xfrm>
        <a:graphic>
          <a:graphicData uri="http://schemas.openxmlformats.org/presentationml/2006/ole">
            <mc:AlternateContent xmlns:mc="http://schemas.openxmlformats.org/markup-compatibility/2006">
              <mc:Choice xmlns:v="urn:schemas-microsoft-com:vml" Requires="v">
                <p:oleObj spid="_x0000_s247844" name="文档" r:id="rId4" imgW="1138555" imgH="739140" progId="Word.Document.12">
                  <p:embed/>
                </p:oleObj>
              </mc:Choice>
              <mc:Fallback>
                <p:oleObj name="文档" r:id="rId4" imgW="1138555" imgH="739140" progId="Word.Document.12">
                  <p:embed/>
                  <p:pic>
                    <p:nvPicPr>
                      <p:cNvPr id="0" name="图片 247843"/>
                      <p:cNvPicPr/>
                      <p:nvPr/>
                    </p:nvPicPr>
                    <p:blipFill>
                      <a:blip r:embed="rId5"/>
                      <a:stretch>
                        <a:fillRect/>
                      </a:stretch>
                    </p:blipFill>
                    <p:spPr>
                      <a:xfrm>
                        <a:off x="6888088" y="1196752"/>
                        <a:ext cx="1136650" cy="736600"/>
                      </a:xfrm>
                      <a:prstGeom prst="rect">
                        <a:avLst/>
                      </a:prstGeom>
                    </p:spPr>
                  </p:pic>
                </p:oleObj>
              </mc:Fallback>
            </mc:AlternateContent>
          </a:graphicData>
        </a:graphic>
      </p:graphicFrame>
      <p:sp>
        <p:nvSpPr>
          <p:cNvPr id="18" name="TextBox 9"/>
          <p:cNvSpPr txBox="1"/>
          <p:nvPr/>
        </p:nvSpPr>
        <p:spPr>
          <a:xfrm>
            <a:off x="5100588" y="2636912"/>
            <a:ext cx="755902" cy="784728"/>
          </a:xfrm>
          <a:prstGeom prst="rect">
            <a:avLst/>
          </a:prstGeom>
          <a:noFill/>
        </p:spPr>
        <p:txBody>
          <a:bodyPr wrap="square" rtlCol="0">
            <a:spAutoFit/>
          </a:bodyPr>
          <a:lstStyle/>
          <a:p>
            <a:pPr defTabSz="914400"/>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25" name="组合 24"/>
          <p:cNvGrpSpPr/>
          <p:nvPr/>
        </p:nvGrpSpPr>
        <p:grpSpPr>
          <a:xfrm>
            <a:off x="516000" y="3547652"/>
            <a:ext cx="11160000" cy="2041588"/>
            <a:chOff x="516000" y="3140969"/>
            <a:chExt cx="11160000" cy="2041588"/>
          </a:xfrm>
        </p:grpSpPr>
        <p:grpSp>
          <p:nvGrpSpPr>
            <p:cNvPr id="26" name="组合 25"/>
            <p:cNvGrpSpPr/>
            <p:nvPr/>
          </p:nvGrpSpPr>
          <p:grpSpPr>
            <a:xfrm>
              <a:off x="516000" y="3140969"/>
              <a:ext cx="11160000" cy="2041588"/>
              <a:chOff x="792914" y="3925222"/>
              <a:chExt cx="11160000" cy="2041588"/>
            </a:xfrm>
          </p:grpSpPr>
          <p:sp>
            <p:nvSpPr>
              <p:cNvPr id="28" name="圆角矩形 27"/>
              <p:cNvSpPr/>
              <p:nvPr/>
            </p:nvSpPr>
            <p:spPr>
              <a:xfrm>
                <a:off x="792914" y="4038111"/>
                <a:ext cx="11160000" cy="1928699"/>
              </a:xfrm>
              <a:prstGeom prst="roundRect">
                <a:avLst>
                  <a:gd name="adj" fmla="val 564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useBgFill="1">
            <p:nvSpPr>
              <p:cNvPr id="29" name="矩形 28"/>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30" name="文本框 29"/>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prstClr val="white"/>
                  </a:solidFill>
                  <a:latin typeface="DOUYU Font" pitchFamily="2" charset="-122"/>
                  <a:ea typeface="DOUYU Font" pitchFamily="2" charset="-122"/>
                </a:endParaRPr>
              </a:p>
            </p:txBody>
          </p:sp>
        </p:grpSp>
        <p:sp>
          <p:nvSpPr>
            <p:cNvPr id="27" name="矩形 26"/>
            <p:cNvSpPr/>
            <p:nvPr/>
          </p:nvSpPr>
          <p:spPr>
            <a:xfrm>
              <a:off x="666937" y="3383514"/>
              <a:ext cx="10858127" cy="171499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pP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测定</a:t>
              </a:r>
              <a:r>
                <a:rPr lang="en-US" altLang="zh-CN" kern="100" dirty="0">
                  <a:latin typeface="Times New Roman" panose="02020603050405020304" pitchFamily="18" charset="0"/>
                  <a:ea typeface="宋体" panose="02010600030101010101" pitchFamily="2" charset="-122"/>
                </a:rPr>
                <a:t>NO</a:t>
              </a:r>
              <a:r>
                <a:rPr lang="en-US" altLang="zh-CN" kern="100" baseline="-25000" dirty="0">
                  <a:latin typeface="Times New Roman" panose="02020603050405020304" pitchFamily="18" charset="0"/>
                  <a:ea typeface="宋体" panose="02010600030101010101" pitchFamily="2" charset="-122"/>
                </a:rPr>
                <a:t>2</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的相对分子质量时，要使平衡逆向移动，且逆向移动的程度越大，测定结果的误差越小。该反应的正反应是气体分子数减少的放热反应，因此温度越高、压强越小时，平衡逆向移动的程度越大，故选</a:t>
              </a:r>
              <a:r>
                <a:rPr lang="en-US" altLang="zh-CN" kern="100" dirty="0">
                  <a:latin typeface="Times New Roman" panose="02020603050405020304" pitchFamily="18" charset="0"/>
                  <a:ea typeface="宋体" panose="02010600030101010101" pitchFamily="2" charset="-122"/>
                </a:rPr>
                <a:t>D</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grpSp>
      <p:sp>
        <p:nvSpPr>
          <p:cNvPr id="33" name="圆角矩形 32">
            <a:hlinkClick r:id="rId6" action="ppaction://hlinksldjump"/>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34" name="圆角矩形 33">
            <a:hlinkClick r:id="rId7"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90000" y="1015156"/>
            <a:ext cx="11412000" cy="422267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nSpc>
                <a:spcPct val="17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5.</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海南</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6)</a:t>
            </a:r>
            <a:r>
              <a:rPr lang="en-US" altLang="zh-CN" kern="100" dirty="0">
                <a:latin typeface="Times New Roman" panose="02020603050405020304" pitchFamily="18" charset="0"/>
                <a:ea typeface="微软雅黑" panose="020B0503020204020204" charset="-122"/>
                <a:cs typeface="Courier New" panose="02070309020205020404" pitchFamily="49" charset="0"/>
              </a:rPr>
              <a:t>NO</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charset="-122"/>
                <a:cs typeface="Courier New" panose="02070309020205020404" pitchFamily="49" charset="0"/>
              </a:rPr>
              <a:t>CO</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是燃油汽车尾气中的两种有害气体，常温常压下它们之间的反应：</a:t>
            </a:r>
            <a:r>
              <a:rPr lang="en-US" altLang="zh-CN" kern="100" dirty="0">
                <a:latin typeface="Times New Roman" panose="02020603050405020304" pitchFamily="18" charset="0"/>
                <a:ea typeface="微软雅黑" panose="020B0503020204020204" charset="-122"/>
                <a:cs typeface="Courier New" panose="02070309020205020404" pitchFamily="49" charset="0"/>
              </a:rPr>
              <a:t>CO(g)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NO(g</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       </a:t>
            </a:r>
            <a:r>
              <a:rPr lang="en-US" altLang="zh-CN" kern="100" dirty="0" smtClean="0">
                <a:latin typeface="ZBFH" panose="02020603050405020304" pitchFamily="18" charset="0"/>
                <a:ea typeface="微软雅黑" panose="020B050302020402020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charset="-122"/>
                <a:cs typeface="Courier New" panose="02070309020205020404" pitchFamily="49" charset="0"/>
              </a:rPr>
              <a:t>H</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374.3 </a:t>
            </a:r>
            <a:r>
              <a:rPr lang="en-US" altLang="zh-CN" kern="100" dirty="0" err="1">
                <a:latin typeface="Times New Roman" panose="02020603050405020304" pitchFamily="18" charset="0"/>
                <a:ea typeface="微软雅黑" panose="020B0503020204020204" charset="-122"/>
                <a:cs typeface="Courier New" panose="02070309020205020404" pitchFamily="49" charset="0"/>
              </a:rPr>
              <a:t>kJ·mol</a:t>
            </a:r>
            <a:r>
              <a:rPr lang="zh-CN" altLang="zh-CN" kern="100" baseline="300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i="1" kern="100" dirty="0">
                <a:latin typeface="Times New Roman" panose="02020603050405020304" pitchFamily="18" charset="0"/>
                <a:ea typeface="微软雅黑" panose="020B0503020204020204" charset="-122"/>
                <a:cs typeface="Courier New" panose="02070309020205020404" pitchFamily="49" charset="0"/>
              </a:rPr>
              <a:t>K</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2.5</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10</a:t>
            </a:r>
            <a:r>
              <a:rPr lang="en-US" altLang="zh-CN" kern="100" baseline="30000" dirty="0">
                <a:latin typeface="Times New Roman" panose="02020603050405020304" pitchFamily="18" charset="0"/>
                <a:ea typeface="微软雅黑" panose="020B0503020204020204" charset="-122"/>
                <a:cs typeface="Courier New" panose="02070309020205020404" pitchFamily="49" charset="0"/>
              </a:rPr>
              <a:t>60</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，反应速率较小。有关该反应的说法正确的是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a:t>
            </a:r>
            <a:r>
              <a:rPr lang="en-US" altLang="zh-CN" i="1" kern="100" dirty="0" smtClean="0">
                <a:latin typeface="Times New Roman" panose="02020603050405020304" pitchFamily="18" charset="0"/>
                <a:ea typeface="微软雅黑" panose="020B0503020204020204" charset="-122"/>
                <a:cs typeface="Courier New" panose="02070309020205020404" pitchFamily="49" charset="0"/>
              </a:rPr>
              <a:t>K</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很大，</a:t>
            </a:r>
            <a:r>
              <a:rPr lang="en-US" altLang="zh-CN" kern="100" dirty="0">
                <a:latin typeface="Times New Roman" panose="02020603050405020304" pitchFamily="18" charset="0"/>
                <a:ea typeface="微软雅黑" panose="020B0503020204020204" charset="-122"/>
                <a:cs typeface="Courier New" panose="02070309020205020404" pitchFamily="49" charset="0"/>
              </a:rPr>
              <a:t>NO</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charset="-122"/>
                <a:cs typeface="Courier New" panose="02070309020205020404" pitchFamily="49" charset="0"/>
              </a:rPr>
              <a:t>CO</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在排入大气之前就已反应完全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增大压强，平衡将向右移动，</a:t>
            </a:r>
            <a:r>
              <a:rPr lang="en-US" altLang="zh-CN" i="1" kern="100" dirty="0">
                <a:latin typeface="Times New Roman" panose="02020603050405020304" pitchFamily="18" charset="0"/>
                <a:ea typeface="微软雅黑" panose="020B0503020204020204" charset="-122"/>
                <a:cs typeface="Courier New" panose="02070309020205020404" pitchFamily="49" charset="0"/>
              </a:rPr>
              <a:t>K</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2.5</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10</a:t>
            </a:r>
            <a:r>
              <a:rPr lang="en-US" altLang="zh-CN" kern="100" baseline="30000" dirty="0">
                <a:latin typeface="Times New Roman" panose="02020603050405020304" pitchFamily="18" charset="0"/>
                <a:ea typeface="微软雅黑" panose="020B0503020204020204" charset="-122"/>
                <a:cs typeface="Courier New" panose="02070309020205020404" pitchFamily="49" charset="0"/>
              </a:rPr>
              <a:t>60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升高温度，既增大反应速率又增大</a:t>
            </a:r>
            <a:r>
              <a:rPr lang="en-US" altLang="zh-CN" i="1" kern="100" dirty="0">
                <a:latin typeface="Times New Roman" panose="02020603050405020304" pitchFamily="18" charset="0"/>
                <a:ea typeface="微软雅黑" panose="020B0503020204020204" charset="-122"/>
                <a:cs typeface="Courier New" panose="02070309020205020404" pitchFamily="49" charset="0"/>
              </a:rPr>
              <a:t>K</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D.</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选用适宜催化剂可达到尾气排放标准</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nvGraphicFramePr>
        <p:xfrm>
          <a:off x="3647728" y="1661740"/>
          <a:ext cx="3575050" cy="1144588"/>
        </p:xfrm>
        <a:graphic>
          <a:graphicData uri="http://schemas.openxmlformats.org/presentationml/2006/ole">
            <mc:AlternateContent xmlns:mc="http://schemas.openxmlformats.org/markup-compatibility/2006">
              <mc:Choice xmlns:v="urn:schemas-microsoft-com:vml" Requires="v">
                <p:oleObj spid="_x0000_s248867" name="文档" r:id="rId4" imgW="3576955" imgH="1146175" progId="Word.Document.12">
                  <p:embed/>
                </p:oleObj>
              </mc:Choice>
              <mc:Fallback>
                <p:oleObj name="文档" r:id="rId4" imgW="3576955" imgH="1146175" progId="Word.Document.12">
                  <p:embed/>
                  <p:pic>
                    <p:nvPicPr>
                      <p:cNvPr id="0" name="图片 248866"/>
                      <p:cNvPicPr/>
                      <p:nvPr/>
                    </p:nvPicPr>
                    <p:blipFill>
                      <a:blip r:embed="rId5"/>
                      <a:stretch>
                        <a:fillRect/>
                      </a:stretch>
                    </p:blipFill>
                    <p:spPr>
                      <a:xfrm>
                        <a:off x="3647728" y="1661740"/>
                        <a:ext cx="3575050" cy="1144588"/>
                      </a:xfrm>
                      <a:prstGeom prst="rect">
                        <a:avLst/>
                      </a:prstGeom>
                    </p:spPr>
                  </p:pic>
                </p:oleObj>
              </mc:Fallback>
            </mc:AlternateContent>
          </a:graphicData>
        </a:graphic>
      </p:graphicFrame>
      <p:sp>
        <p:nvSpPr>
          <p:cNvPr id="16" name="TextBox 9"/>
          <p:cNvSpPr txBox="1"/>
          <p:nvPr/>
        </p:nvSpPr>
        <p:spPr>
          <a:xfrm>
            <a:off x="237952" y="4516480"/>
            <a:ext cx="755902" cy="784728"/>
          </a:xfrm>
          <a:prstGeom prst="rect">
            <a:avLst/>
          </a:prstGeom>
          <a:noFill/>
        </p:spPr>
        <p:txBody>
          <a:bodyPr wrap="square" rtlCol="0">
            <a:spAutoFit/>
          </a:bodyPr>
          <a:lstStyle/>
          <a:p>
            <a:pPr defTabSz="914400"/>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18" name="圆角矩形 17">
            <a:hlinkClick r:id="rId6"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4" name="圆角矩形 23">
            <a:hlinkClick r:id="rId7" action="ppaction://hlinksldjump"/>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grpSp>
        <p:nvGrpSpPr>
          <p:cNvPr id="17" name="组合 16"/>
          <p:cNvGrpSpPr/>
          <p:nvPr/>
        </p:nvGrpSpPr>
        <p:grpSpPr>
          <a:xfrm>
            <a:off x="516000" y="1345624"/>
            <a:ext cx="11160000" cy="3307512"/>
            <a:chOff x="516000" y="3140969"/>
            <a:chExt cx="11160000" cy="3307512"/>
          </a:xfrm>
        </p:grpSpPr>
        <p:grpSp>
          <p:nvGrpSpPr>
            <p:cNvPr id="19" name="组合 18"/>
            <p:cNvGrpSpPr/>
            <p:nvPr/>
          </p:nvGrpSpPr>
          <p:grpSpPr>
            <a:xfrm>
              <a:off x="516000" y="3140969"/>
              <a:ext cx="11160000" cy="3307512"/>
              <a:chOff x="792914" y="3925222"/>
              <a:chExt cx="11160000" cy="3307512"/>
            </a:xfrm>
          </p:grpSpPr>
          <p:sp>
            <p:nvSpPr>
              <p:cNvPr id="21" name="圆角矩形 20"/>
              <p:cNvSpPr/>
              <p:nvPr/>
            </p:nvSpPr>
            <p:spPr>
              <a:xfrm>
                <a:off x="792914" y="4038111"/>
                <a:ext cx="11160000" cy="3194623"/>
              </a:xfrm>
              <a:prstGeom prst="roundRect">
                <a:avLst>
                  <a:gd name="adj" fmla="val 326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useBgFill="1">
            <p:nvSpPr>
              <p:cNvPr id="22" name="矩形 21"/>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23" name="文本框 22"/>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prstClr val="white"/>
                  </a:solidFill>
                  <a:latin typeface="DOUYU Font" pitchFamily="2" charset="-122"/>
                  <a:ea typeface="DOUYU Font" pitchFamily="2" charset="-122"/>
                </a:endParaRPr>
              </a:p>
            </p:txBody>
          </p:sp>
        </p:grpSp>
        <p:sp>
          <p:nvSpPr>
            <p:cNvPr id="20" name="矩形 19"/>
            <p:cNvSpPr/>
            <p:nvPr/>
          </p:nvSpPr>
          <p:spPr>
            <a:xfrm>
              <a:off x="666937" y="3383514"/>
              <a:ext cx="10858127" cy="282299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pP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平衡常数很大，表示该反应所能进行的程度大，由于</a:t>
              </a:r>
              <a:r>
                <a:rPr lang="en-US" altLang="zh-CN" kern="100" dirty="0">
                  <a:latin typeface="Times New Roman" panose="02020603050405020304" pitchFamily="18" charset="0"/>
                  <a:ea typeface="宋体" panose="02010600030101010101" pitchFamily="2" charset="-122"/>
                </a:rPr>
                <a:t>NO</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kern="100" dirty="0">
                  <a:latin typeface="Times New Roman" panose="02020603050405020304" pitchFamily="18" charset="0"/>
                  <a:ea typeface="宋体" panose="02010600030101010101" pitchFamily="2" charset="-122"/>
                </a:rPr>
                <a:t>CO</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反应速率较小，在排入大气之前没有反应完全，故</a:t>
              </a:r>
              <a:r>
                <a:rPr lang="en-US" altLang="zh-CN" kern="100" dirty="0">
                  <a:latin typeface="Times New Roman" panose="02020603050405020304" pitchFamily="18" charset="0"/>
                  <a:ea typeface="宋体" panose="02010600030101010101" pitchFamily="2" charset="-122"/>
                </a:rPr>
                <a:t>A</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平衡常数</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只与温度有关，增大压强，</a:t>
              </a:r>
              <a:r>
                <a:rPr lang="en-US" altLang="zh-CN" i="1" kern="100" dirty="0">
                  <a:latin typeface="Times New Roman" panose="02020603050405020304" pitchFamily="18" charset="0"/>
                  <a:ea typeface="宋体" panose="02010600030101010101" pitchFamily="2" charset="-122"/>
                </a:rPr>
                <a:t>K</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不变，故</a:t>
              </a:r>
              <a:r>
                <a:rPr lang="en-US" altLang="zh-CN" kern="100" dirty="0">
                  <a:latin typeface="Times New Roman" panose="02020603050405020304" pitchFamily="18" charset="0"/>
                  <a:ea typeface="宋体" panose="02010600030101010101" pitchFamily="2" charset="-122"/>
                </a:rPr>
                <a:t>B</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正反应</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放热，升高温度，速率加快，平衡逆向移动，</a:t>
              </a:r>
              <a:r>
                <a:rPr lang="en-US" altLang="zh-CN" i="1" kern="100" dirty="0">
                  <a:latin typeface="Times New Roman" panose="02020603050405020304" pitchFamily="18" charset="0"/>
                  <a:ea typeface="宋体" panose="02010600030101010101" pitchFamily="2" charset="-122"/>
                </a:rPr>
                <a:t>K</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减小，故</a:t>
              </a:r>
              <a:r>
                <a:rPr lang="en-US" altLang="zh-CN" kern="100" dirty="0">
                  <a:latin typeface="Times New Roman" panose="02020603050405020304" pitchFamily="18" charset="0"/>
                  <a:ea typeface="宋体" panose="02010600030101010101" pitchFamily="2" charset="-122"/>
                </a:rPr>
                <a:t>C</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选用</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适宜催化剂可加快反应速率，使尾气的排放值达到尾气排放标准，故</a:t>
              </a:r>
              <a:r>
                <a:rPr lang="en-US" altLang="zh-CN" kern="100" dirty="0">
                  <a:latin typeface="Times New Roman" panose="02020603050405020304" pitchFamily="18" charset="0"/>
                  <a:ea typeface="宋体" panose="02010600030101010101" pitchFamily="2" charset="-122"/>
                </a:rPr>
                <a:t>D</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grpSp>
      <p:sp>
        <p:nvSpPr>
          <p:cNvPr id="16" name="矩形 15">
            <a:hlinkClick r:id="rId4"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
        <p:nvSpPr>
          <p:cNvPr id="18" name="圆角矩形 17">
            <a:hlinkClick r:id="rId5"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4" name="圆角矩形 23">
            <a:hlinkClick r:id="rId6" action="ppaction://hlinksldjump"/>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preferRelativeResize="0"/>
          <p:nvPr/>
        </p:nvPicPr>
        <p:blipFill rotWithShape="1">
          <a:blip r:embed="rId1">
            <a:extLst>
              <a:ext uri="{28A0092B-C50C-407E-A947-70E740481C1C}">
                <a14:useLocalDpi xmlns:a14="http://schemas.microsoft.com/office/drawing/2010/main" val="0"/>
              </a:ext>
            </a:extLst>
          </a:blip>
          <a:srcRect b="24569"/>
          <a:stretch>
            <a:fillRect/>
          </a:stretch>
        </p:blipFill>
        <p:spPr>
          <a:xfrm>
            <a:off x="2400" y="0"/>
            <a:ext cx="12189600" cy="6858000"/>
          </a:xfrm>
          <a:prstGeom prst="rect">
            <a:avLst/>
          </a:prstGeom>
        </p:spPr>
      </p:pic>
      <p:sp>
        <p:nvSpPr>
          <p:cNvPr id="7" name="矩形 6"/>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smtClean="0">
                <a:solidFill>
                  <a:schemeClr val="tx1">
                    <a:lumMod val="75000"/>
                    <a:lumOff val="25000"/>
                  </a:schemeClr>
                </a:solidFill>
                <a:latin typeface="微软雅黑" panose="020B0503020204020204" charset="-122"/>
                <a:ea typeface="微软雅黑" panose="020B0503020204020204" charset="-122"/>
              </a:rPr>
              <a:t>课时精练</a:t>
            </a:r>
            <a:endParaRPr lang="zh-CN" altLang="zh-CN" sz="6600" b="1" dirty="0">
              <a:solidFill>
                <a:schemeClr val="tx1">
                  <a:lumMod val="75000"/>
                  <a:lumOff val="25000"/>
                </a:schemeClr>
              </a:solidFill>
              <a:latin typeface="微软雅黑" panose="020B0503020204020204" charset="-122"/>
              <a:ea typeface="微软雅黑" panose="020B0503020204020204" charset="-122"/>
            </a:endParaRPr>
          </a:p>
        </p:txBody>
      </p:sp>
      <p:sp>
        <p:nvSpPr>
          <p:cNvPr id="10" name="文本框 9"/>
          <p:cNvSpPr txBox="1"/>
          <p:nvPr/>
        </p:nvSpPr>
        <p:spPr>
          <a:xfrm>
            <a:off x="6199844" y="2276872"/>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11" name="文本框 10"/>
          <p:cNvSpPr txBox="1"/>
          <p:nvPr/>
        </p:nvSpPr>
        <p:spPr>
          <a:xfrm>
            <a:off x="4583832" y="2276872"/>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14" name="文本框 13"/>
          <p:cNvSpPr txBox="1"/>
          <p:nvPr/>
        </p:nvSpPr>
        <p:spPr>
          <a:xfrm>
            <a:off x="4965024" y="2353753"/>
            <a:ext cx="1172946" cy="215570"/>
          </a:xfrm>
          <a:custGeom>
            <a:avLst/>
            <a:gdLst/>
            <a:ahLst/>
            <a:cxnLst/>
            <a:rect l="l" t="t" r="r" b="b"/>
            <a:pathLst>
              <a:path w="1172946" h="215570">
                <a:moveTo>
                  <a:pt x="32918" y="162992"/>
                </a:moveTo>
                <a:lnTo>
                  <a:pt x="73152" y="162992"/>
                </a:lnTo>
                <a:lnTo>
                  <a:pt x="54178" y="199339"/>
                </a:lnTo>
                <a:cubicBezTo>
                  <a:pt x="47777" y="210160"/>
                  <a:pt x="39547" y="215570"/>
                  <a:pt x="29489" y="215570"/>
                </a:cubicBezTo>
                <a:lnTo>
                  <a:pt x="0" y="215570"/>
                </a:lnTo>
                <a:lnTo>
                  <a:pt x="25603" y="167793"/>
                </a:lnTo>
                <a:cubicBezTo>
                  <a:pt x="27584" y="164592"/>
                  <a:pt x="30022" y="162992"/>
                  <a:pt x="32918" y="162992"/>
                </a:cubicBezTo>
                <a:close/>
                <a:moveTo>
                  <a:pt x="59893" y="114300"/>
                </a:moveTo>
                <a:lnTo>
                  <a:pt x="57150" y="133960"/>
                </a:lnTo>
                <a:cubicBezTo>
                  <a:pt x="56997" y="135484"/>
                  <a:pt x="57378" y="136779"/>
                  <a:pt x="58293" y="137846"/>
                </a:cubicBezTo>
                <a:cubicBezTo>
                  <a:pt x="59207" y="138760"/>
                  <a:pt x="60350" y="139218"/>
                  <a:pt x="61722" y="139218"/>
                </a:cubicBezTo>
                <a:lnTo>
                  <a:pt x="117957" y="139218"/>
                </a:lnTo>
                <a:lnTo>
                  <a:pt x="121386" y="114300"/>
                </a:lnTo>
                <a:close/>
                <a:moveTo>
                  <a:pt x="603580" y="96012"/>
                </a:moveTo>
                <a:lnTo>
                  <a:pt x="650214" y="96012"/>
                </a:lnTo>
                <a:lnTo>
                  <a:pt x="637641" y="189738"/>
                </a:lnTo>
                <a:cubicBezTo>
                  <a:pt x="637336" y="191872"/>
                  <a:pt x="637794" y="193701"/>
                  <a:pt x="639013" y="195225"/>
                </a:cubicBezTo>
                <a:cubicBezTo>
                  <a:pt x="640080" y="196749"/>
                  <a:pt x="641756" y="197511"/>
                  <a:pt x="644042" y="197511"/>
                </a:cubicBezTo>
                <a:lnTo>
                  <a:pt x="674903" y="197511"/>
                </a:lnTo>
                <a:cubicBezTo>
                  <a:pt x="677037" y="197511"/>
                  <a:pt x="679018" y="196749"/>
                  <a:pt x="680847" y="195225"/>
                </a:cubicBezTo>
                <a:cubicBezTo>
                  <a:pt x="682828" y="193701"/>
                  <a:pt x="683971" y="191872"/>
                  <a:pt x="684276" y="189738"/>
                </a:cubicBezTo>
                <a:lnTo>
                  <a:pt x="694563" y="114072"/>
                </a:lnTo>
                <a:lnTo>
                  <a:pt x="654786" y="114072"/>
                </a:lnTo>
                <a:lnTo>
                  <a:pt x="657301" y="96012"/>
                </a:lnTo>
                <a:lnTo>
                  <a:pt x="741883" y="96012"/>
                </a:lnTo>
                <a:lnTo>
                  <a:pt x="728853" y="191338"/>
                </a:lnTo>
                <a:cubicBezTo>
                  <a:pt x="728091" y="198044"/>
                  <a:pt x="725043" y="203759"/>
                  <a:pt x="719709" y="208483"/>
                </a:cubicBezTo>
                <a:cubicBezTo>
                  <a:pt x="714527" y="213208"/>
                  <a:pt x="708583" y="215570"/>
                  <a:pt x="701878" y="215570"/>
                </a:cubicBezTo>
                <a:lnTo>
                  <a:pt x="612495" y="215570"/>
                </a:lnTo>
                <a:cubicBezTo>
                  <a:pt x="605790" y="215570"/>
                  <a:pt x="600303" y="213208"/>
                  <a:pt x="596036" y="208483"/>
                </a:cubicBezTo>
                <a:cubicBezTo>
                  <a:pt x="591769" y="203759"/>
                  <a:pt x="590016" y="198044"/>
                  <a:pt x="590778" y="191338"/>
                </a:cubicBezTo>
                <a:close/>
                <a:moveTo>
                  <a:pt x="913257" y="77038"/>
                </a:moveTo>
                <a:lnTo>
                  <a:pt x="1148714" y="77038"/>
                </a:lnTo>
                <a:cubicBezTo>
                  <a:pt x="1150696" y="77038"/>
                  <a:pt x="1152296" y="77762"/>
                  <a:pt x="1153515" y="79210"/>
                </a:cubicBezTo>
                <a:cubicBezTo>
                  <a:pt x="1154734" y="80658"/>
                  <a:pt x="1155191" y="82372"/>
                  <a:pt x="1154887" y="84354"/>
                </a:cubicBezTo>
                <a:lnTo>
                  <a:pt x="1140256" y="190424"/>
                </a:lnTo>
                <a:cubicBezTo>
                  <a:pt x="1139342" y="197282"/>
                  <a:pt x="1136142" y="203149"/>
                  <a:pt x="1130655" y="208026"/>
                </a:cubicBezTo>
                <a:cubicBezTo>
                  <a:pt x="1125321" y="213055"/>
                  <a:pt x="1119149" y="215570"/>
                  <a:pt x="1112138" y="215570"/>
                </a:cubicBezTo>
                <a:lnTo>
                  <a:pt x="1035786" y="215570"/>
                </a:lnTo>
                <a:lnTo>
                  <a:pt x="1036472" y="210541"/>
                </a:lnTo>
                <a:cubicBezTo>
                  <a:pt x="1037386" y="205664"/>
                  <a:pt x="1039672" y="201549"/>
                  <a:pt x="1043330" y="198196"/>
                </a:cubicBezTo>
                <a:cubicBezTo>
                  <a:pt x="1046987" y="194844"/>
                  <a:pt x="1051178" y="193167"/>
                  <a:pt x="1055903" y="193167"/>
                </a:cubicBezTo>
                <a:lnTo>
                  <a:pt x="1085392" y="193167"/>
                </a:lnTo>
                <a:cubicBezTo>
                  <a:pt x="1087526" y="193167"/>
                  <a:pt x="1089507" y="192405"/>
                  <a:pt x="1091336" y="190881"/>
                </a:cubicBezTo>
                <a:cubicBezTo>
                  <a:pt x="1093165" y="189357"/>
                  <a:pt x="1094308" y="187376"/>
                  <a:pt x="1094765" y="184938"/>
                </a:cubicBezTo>
                <a:lnTo>
                  <a:pt x="1106423" y="99441"/>
                </a:lnTo>
                <a:lnTo>
                  <a:pt x="1005839" y="99441"/>
                </a:lnTo>
                <a:lnTo>
                  <a:pt x="962863" y="172822"/>
                </a:lnTo>
                <a:cubicBezTo>
                  <a:pt x="943965" y="201321"/>
                  <a:pt x="920572" y="215570"/>
                  <a:pt x="892683" y="215570"/>
                </a:cubicBezTo>
                <a:lnTo>
                  <a:pt x="889025" y="215570"/>
                </a:lnTo>
                <a:lnTo>
                  <a:pt x="957148" y="99441"/>
                </a:lnTo>
                <a:lnTo>
                  <a:pt x="905256" y="99441"/>
                </a:lnTo>
                <a:lnTo>
                  <a:pt x="907770" y="82068"/>
                </a:lnTo>
                <a:cubicBezTo>
                  <a:pt x="907923" y="80696"/>
                  <a:pt x="908532" y="79515"/>
                  <a:pt x="909599" y="78524"/>
                </a:cubicBezTo>
                <a:cubicBezTo>
                  <a:pt x="910666" y="77534"/>
                  <a:pt x="911885" y="77038"/>
                  <a:pt x="913257" y="77038"/>
                </a:cubicBezTo>
                <a:close/>
                <a:moveTo>
                  <a:pt x="173050" y="68809"/>
                </a:moveTo>
                <a:lnTo>
                  <a:pt x="169392" y="96012"/>
                </a:lnTo>
                <a:lnTo>
                  <a:pt x="226771" y="96012"/>
                </a:lnTo>
                <a:cubicBezTo>
                  <a:pt x="227990" y="96012"/>
                  <a:pt x="229209" y="95479"/>
                  <a:pt x="230428" y="94412"/>
                </a:cubicBezTo>
                <a:cubicBezTo>
                  <a:pt x="231648" y="93193"/>
                  <a:pt x="232333" y="91897"/>
                  <a:pt x="232486" y="90526"/>
                </a:cubicBezTo>
                <a:lnTo>
                  <a:pt x="235458" y="68809"/>
                </a:lnTo>
                <a:close/>
                <a:moveTo>
                  <a:pt x="29946" y="50292"/>
                </a:moveTo>
                <a:lnTo>
                  <a:pt x="283464" y="50292"/>
                </a:lnTo>
                <a:lnTo>
                  <a:pt x="277520" y="94412"/>
                </a:lnTo>
                <a:cubicBezTo>
                  <a:pt x="276758" y="99898"/>
                  <a:pt x="274243" y="104623"/>
                  <a:pt x="269976" y="108585"/>
                </a:cubicBezTo>
                <a:cubicBezTo>
                  <a:pt x="266014" y="112395"/>
                  <a:pt x="261442" y="114300"/>
                  <a:pt x="256260" y="114300"/>
                </a:cubicBezTo>
                <a:lnTo>
                  <a:pt x="166878" y="114300"/>
                </a:lnTo>
                <a:lnTo>
                  <a:pt x="163449" y="139218"/>
                </a:lnTo>
                <a:lnTo>
                  <a:pt x="271348" y="139218"/>
                </a:lnTo>
                <a:lnTo>
                  <a:pt x="264947" y="189281"/>
                </a:lnTo>
                <a:cubicBezTo>
                  <a:pt x="264033" y="196444"/>
                  <a:pt x="260832" y="202387"/>
                  <a:pt x="255346" y="207112"/>
                </a:cubicBezTo>
                <a:cubicBezTo>
                  <a:pt x="250012" y="211989"/>
                  <a:pt x="243992" y="214427"/>
                  <a:pt x="237286" y="214427"/>
                </a:cubicBezTo>
                <a:lnTo>
                  <a:pt x="182194" y="214427"/>
                </a:lnTo>
                <a:lnTo>
                  <a:pt x="183108" y="208026"/>
                </a:lnTo>
                <a:cubicBezTo>
                  <a:pt x="183565" y="204673"/>
                  <a:pt x="185013" y="201892"/>
                  <a:pt x="187452" y="199682"/>
                </a:cubicBezTo>
                <a:cubicBezTo>
                  <a:pt x="189890" y="197473"/>
                  <a:pt x="192633" y="196368"/>
                  <a:pt x="195681" y="196368"/>
                </a:cubicBezTo>
                <a:lnTo>
                  <a:pt x="207797" y="196368"/>
                </a:lnTo>
                <a:cubicBezTo>
                  <a:pt x="210845" y="196368"/>
                  <a:pt x="213512" y="195225"/>
                  <a:pt x="215798" y="192939"/>
                </a:cubicBezTo>
                <a:cubicBezTo>
                  <a:pt x="218236" y="190805"/>
                  <a:pt x="219684" y="188214"/>
                  <a:pt x="220141" y="185166"/>
                </a:cubicBezTo>
                <a:lnTo>
                  <a:pt x="223799" y="157506"/>
                </a:lnTo>
                <a:lnTo>
                  <a:pt x="161163" y="157506"/>
                </a:lnTo>
                <a:lnTo>
                  <a:pt x="153847" y="210998"/>
                </a:lnTo>
                <a:cubicBezTo>
                  <a:pt x="153695" y="212370"/>
                  <a:pt x="153124" y="213475"/>
                  <a:pt x="152133" y="214313"/>
                </a:cubicBezTo>
                <a:cubicBezTo>
                  <a:pt x="151142" y="215151"/>
                  <a:pt x="150037" y="215570"/>
                  <a:pt x="148818" y="215570"/>
                </a:cubicBezTo>
                <a:lnTo>
                  <a:pt x="107899" y="215570"/>
                </a:lnTo>
                <a:lnTo>
                  <a:pt x="115671" y="157506"/>
                </a:lnTo>
                <a:lnTo>
                  <a:pt x="27203" y="157506"/>
                </a:lnTo>
                <a:cubicBezTo>
                  <a:pt x="22021" y="157506"/>
                  <a:pt x="17907" y="155601"/>
                  <a:pt x="14859" y="151791"/>
                </a:cubicBezTo>
                <a:cubicBezTo>
                  <a:pt x="11658" y="147981"/>
                  <a:pt x="10439" y="143332"/>
                  <a:pt x="11201" y="137846"/>
                </a:cubicBezTo>
                <a:lnTo>
                  <a:pt x="16687" y="96012"/>
                </a:lnTo>
                <a:lnTo>
                  <a:pt x="123901" y="96012"/>
                </a:lnTo>
                <a:lnTo>
                  <a:pt x="127558" y="68809"/>
                </a:lnTo>
                <a:lnTo>
                  <a:pt x="20345" y="68809"/>
                </a:lnTo>
                <a:lnTo>
                  <a:pt x="21717" y="58065"/>
                </a:lnTo>
                <a:cubicBezTo>
                  <a:pt x="22021" y="55931"/>
                  <a:pt x="22974" y="54102"/>
                  <a:pt x="24574" y="52578"/>
                </a:cubicBezTo>
                <a:cubicBezTo>
                  <a:pt x="26174" y="51054"/>
                  <a:pt x="27965" y="50292"/>
                  <a:pt x="29946" y="50292"/>
                </a:cubicBezTo>
                <a:close/>
                <a:moveTo>
                  <a:pt x="616381" y="34290"/>
                </a:moveTo>
                <a:lnTo>
                  <a:pt x="649757" y="34290"/>
                </a:lnTo>
                <a:cubicBezTo>
                  <a:pt x="652348" y="34290"/>
                  <a:pt x="654481" y="35128"/>
                  <a:pt x="656158" y="36805"/>
                </a:cubicBezTo>
                <a:cubicBezTo>
                  <a:pt x="657834" y="38481"/>
                  <a:pt x="658749" y="40615"/>
                  <a:pt x="658901" y="43206"/>
                </a:cubicBezTo>
                <a:lnTo>
                  <a:pt x="659358" y="70638"/>
                </a:lnTo>
                <a:lnTo>
                  <a:pt x="692277" y="70638"/>
                </a:lnTo>
                <a:lnTo>
                  <a:pt x="700506" y="44349"/>
                </a:lnTo>
                <a:cubicBezTo>
                  <a:pt x="701421" y="41453"/>
                  <a:pt x="703097" y="39053"/>
                  <a:pt x="705535" y="37148"/>
                </a:cubicBezTo>
                <a:cubicBezTo>
                  <a:pt x="707974" y="35243"/>
                  <a:pt x="710565" y="34290"/>
                  <a:pt x="713308" y="34290"/>
                </a:cubicBezTo>
                <a:lnTo>
                  <a:pt x="745540" y="34290"/>
                </a:lnTo>
                <a:lnTo>
                  <a:pt x="734339" y="70638"/>
                </a:lnTo>
                <a:lnTo>
                  <a:pt x="750798" y="70638"/>
                </a:lnTo>
                <a:lnTo>
                  <a:pt x="749198" y="82753"/>
                </a:lnTo>
                <a:cubicBezTo>
                  <a:pt x="748893" y="84430"/>
                  <a:pt x="748055" y="85840"/>
                  <a:pt x="746683" y="86983"/>
                </a:cubicBezTo>
                <a:cubicBezTo>
                  <a:pt x="745312" y="88126"/>
                  <a:pt x="743864" y="88697"/>
                  <a:pt x="742340" y="88697"/>
                </a:cubicBezTo>
                <a:lnTo>
                  <a:pt x="601522" y="88697"/>
                </a:lnTo>
                <a:lnTo>
                  <a:pt x="603123" y="76353"/>
                </a:lnTo>
                <a:cubicBezTo>
                  <a:pt x="603427" y="74676"/>
                  <a:pt x="604151" y="73305"/>
                  <a:pt x="605294" y="72238"/>
                </a:cubicBezTo>
                <a:cubicBezTo>
                  <a:pt x="606437" y="71171"/>
                  <a:pt x="607771" y="70638"/>
                  <a:pt x="609295" y="70638"/>
                </a:cubicBezTo>
                <a:lnTo>
                  <a:pt x="617753" y="70638"/>
                </a:lnTo>
                <a:close/>
                <a:moveTo>
                  <a:pt x="786917" y="30633"/>
                </a:moveTo>
                <a:lnTo>
                  <a:pt x="812292" y="30633"/>
                </a:lnTo>
                <a:lnTo>
                  <a:pt x="785774" y="215570"/>
                </a:lnTo>
                <a:lnTo>
                  <a:pt x="742569" y="215570"/>
                </a:lnTo>
                <a:lnTo>
                  <a:pt x="766572" y="48692"/>
                </a:lnTo>
                <a:cubicBezTo>
                  <a:pt x="767486" y="43510"/>
                  <a:pt x="769772" y="39243"/>
                  <a:pt x="773430" y="35890"/>
                </a:cubicBezTo>
                <a:cubicBezTo>
                  <a:pt x="777392" y="32385"/>
                  <a:pt x="781888" y="30633"/>
                  <a:pt x="786917" y="30633"/>
                </a:cubicBezTo>
                <a:close/>
                <a:moveTo>
                  <a:pt x="780516" y="1829"/>
                </a:moveTo>
                <a:lnTo>
                  <a:pt x="879271" y="1829"/>
                </a:lnTo>
                <a:lnTo>
                  <a:pt x="876300" y="21489"/>
                </a:lnTo>
                <a:lnTo>
                  <a:pt x="857783" y="77953"/>
                </a:lnTo>
                <a:lnTo>
                  <a:pt x="868070" y="77953"/>
                </a:lnTo>
                <a:lnTo>
                  <a:pt x="852982" y="184023"/>
                </a:lnTo>
                <a:cubicBezTo>
                  <a:pt x="851915" y="192405"/>
                  <a:pt x="849630" y="198273"/>
                  <a:pt x="846124" y="201625"/>
                </a:cubicBezTo>
                <a:cubicBezTo>
                  <a:pt x="842467" y="204826"/>
                  <a:pt x="836523" y="206426"/>
                  <a:pt x="828294" y="206426"/>
                </a:cubicBezTo>
                <a:lnTo>
                  <a:pt x="802690" y="206426"/>
                </a:lnTo>
                <a:lnTo>
                  <a:pt x="820978" y="77953"/>
                </a:lnTo>
                <a:lnTo>
                  <a:pt x="810463" y="77953"/>
                </a:lnTo>
                <a:lnTo>
                  <a:pt x="828979" y="21717"/>
                </a:lnTo>
                <a:lnTo>
                  <a:pt x="816635" y="21717"/>
                </a:lnTo>
                <a:lnTo>
                  <a:pt x="816406" y="21717"/>
                </a:lnTo>
                <a:lnTo>
                  <a:pt x="812977" y="21717"/>
                </a:lnTo>
                <a:lnTo>
                  <a:pt x="769543" y="21717"/>
                </a:lnTo>
                <a:lnTo>
                  <a:pt x="771601" y="9601"/>
                </a:lnTo>
                <a:cubicBezTo>
                  <a:pt x="772058" y="7315"/>
                  <a:pt x="773049" y="5487"/>
                  <a:pt x="774573" y="4115"/>
                </a:cubicBezTo>
                <a:cubicBezTo>
                  <a:pt x="776401" y="2591"/>
                  <a:pt x="778383" y="1829"/>
                  <a:pt x="780516" y="1829"/>
                </a:cubicBezTo>
                <a:close/>
                <a:moveTo>
                  <a:pt x="1101394" y="686"/>
                </a:moveTo>
                <a:lnTo>
                  <a:pt x="1140714" y="686"/>
                </a:lnTo>
                <a:cubicBezTo>
                  <a:pt x="1146962" y="686"/>
                  <a:pt x="1151534" y="3658"/>
                  <a:pt x="1154430" y="9601"/>
                </a:cubicBezTo>
                <a:lnTo>
                  <a:pt x="1172946" y="66751"/>
                </a:lnTo>
                <a:lnTo>
                  <a:pt x="1131569" y="66751"/>
                </a:lnTo>
                <a:cubicBezTo>
                  <a:pt x="1126693" y="66751"/>
                  <a:pt x="1123111" y="64465"/>
                  <a:pt x="1120825" y="59893"/>
                </a:cubicBezTo>
                <a:close/>
                <a:moveTo>
                  <a:pt x="956005" y="686"/>
                </a:moveTo>
                <a:lnTo>
                  <a:pt x="997839" y="686"/>
                </a:lnTo>
                <a:lnTo>
                  <a:pt x="978408" y="32461"/>
                </a:lnTo>
                <a:cubicBezTo>
                  <a:pt x="962253" y="55321"/>
                  <a:pt x="942670" y="66751"/>
                  <a:pt x="919657" y="66751"/>
                </a:cubicBezTo>
                <a:lnTo>
                  <a:pt x="907999" y="66751"/>
                </a:lnTo>
                <a:lnTo>
                  <a:pt x="943889" y="7315"/>
                </a:lnTo>
                <a:cubicBezTo>
                  <a:pt x="947242" y="2896"/>
                  <a:pt x="951280" y="686"/>
                  <a:pt x="956005" y="686"/>
                </a:cubicBezTo>
                <a:close/>
                <a:moveTo>
                  <a:pt x="663244" y="0"/>
                </a:moveTo>
                <a:lnTo>
                  <a:pt x="701649" y="0"/>
                </a:lnTo>
                <a:cubicBezTo>
                  <a:pt x="703478" y="0"/>
                  <a:pt x="704888" y="838"/>
                  <a:pt x="705878" y="2515"/>
                </a:cubicBezTo>
                <a:cubicBezTo>
                  <a:pt x="706869" y="4191"/>
                  <a:pt x="707212" y="6096"/>
                  <a:pt x="706907" y="8230"/>
                </a:cubicBezTo>
                <a:lnTo>
                  <a:pt x="706907" y="8916"/>
                </a:lnTo>
                <a:lnTo>
                  <a:pt x="755142" y="8916"/>
                </a:lnTo>
                <a:lnTo>
                  <a:pt x="753541" y="20346"/>
                </a:lnTo>
                <a:cubicBezTo>
                  <a:pt x="753237" y="22327"/>
                  <a:pt x="752398" y="23927"/>
                  <a:pt x="751027" y="25146"/>
                </a:cubicBezTo>
                <a:cubicBezTo>
                  <a:pt x="749655" y="26365"/>
                  <a:pt x="748055" y="26975"/>
                  <a:pt x="746226" y="26975"/>
                </a:cubicBezTo>
                <a:lnTo>
                  <a:pt x="610895" y="26975"/>
                </a:lnTo>
                <a:lnTo>
                  <a:pt x="612724" y="15774"/>
                </a:lnTo>
                <a:cubicBezTo>
                  <a:pt x="613029" y="13945"/>
                  <a:pt x="613943" y="12345"/>
                  <a:pt x="615467" y="10973"/>
                </a:cubicBezTo>
                <a:cubicBezTo>
                  <a:pt x="616991" y="9601"/>
                  <a:pt x="618591" y="8916"/>
                  <a:pt x="620268" y="8916"/>
                </a:cubicBezTo>
                <a:lnTo>
                  <a:pt x="661873" y="8916"/>
                </a:lnTo>
                <a:close/>
                <a:moveTo>
                  <a:pt x="321564" y="0"/>
                </a:moveTo>
                <a:lnTo>
                  <a:pt x="369570" y="0"/>
                </a:lnTo>
                <a:lnTo>
                  <a:pt x="344881" y="182652"/>
                </a:lnTo>
                <a:cubicBezTo>
                  <a:pt x="344728" y="183109"/>
                  <a:pt x="344652" y="183490"/>
                  <a:pt x="344652" y="183795"/>
                </a:cubicBezTo>
                <a:cubicBezTo>
                  <a:pt x="344652" y="185928"/>
                  <a:pt x="345262" y="187681"/>
                  <a:pt x="346481" y="189052"/>
                </a:cubicBezTo>
                <a:cubicBezTo>
                  <a:pt x="348005" y="190729"/>
                  <a:pt x="349834" y="191567"/>
                  <a:pt x="351967" y="191567"/>
                </a:cubicBezTo>
                <a:lnTo>
                  <a:pt x="503529" y="191567"/>
                </a:lnTo>
                <a:cubicBezTo>
                  <a:pt x="505815" y="191567"/>
                  <a:pt x="507796" y="190729"/>
                  <a:pt x="509473" y="189052"/>
                </a:cubicBezTo>
                <a:cubicBezTo>
                  <a:pt x="510082" y="188443"/>
                  <a:pt x="510616" y="187757"/>
                  <a:pt x="511073" y="186995"/>
                </a:cubicBezTo>
                <a:cubicBezTo>
                  <a:pt x="511835" y="185776"/>
                  <a:pt x="512292" y="184328"/>
                  <a:pt x="512445" y="182652"/>
                </a:cubicBezTo>
                <a:lnTo>
                  <a:pt x="532790" y="25146"/>
                </a:lnTo>
                <a:lnTo>
                  <a:pt x="507644" y="25146"/>
                </a:lnTo>
                <a:lnTo>
                  <a:pt x="493242" y="141961"/>
                </a:lnTo>
                <a:cubicBezTo>
                  <a:pt x="492937" y="143942"/>
                  <a:pt x="493395" y="145618"/>
                  <a:pt x="494614" y="146990"/>
                </a:cubicBezTo>
                <a:cubicBezTo>
                  <a:pt x="495833" y="148362"/>
                  <a:pt x="497509" y="149047"/>
                  <a:pt x="499643" y="149047"/>
                </a:cubicBezTo>
                <a:lnTo>
                  <a:pt x="511073" y="149047"/>
                </a:lnTo>
                <a:lnTo>
                  <a:pt x="507187" y="174422"/>
                </a:lnTo>
                <a:lnTo>
                  <a:pt x="470839" y="174422"/>
                </a:lnTo>
                <a:cubicBezTo>
                  <a:pt x="464591" y="174422"/>
                  <a:pt x="459562" y="172212"/>
                  <a:pt x="455752" y="167793"/>
                </a:cubicBezTo>
                <a:cubicBezTo>
                  <a:pt x="453618" y="164897"/>
                  <a:pt x="452247" y="161773"/>
                  <a:pt x="451637" y="158420"/>
                </a:cubicBezTo>
                <a:cubicBezTo>
                  <a:pt x="451485" y="157506"/>
                  <a:pt x="451408" y="156667"/>
                  <a:pt x="451408" y="155905"/>
                </a:cubicBezTo>
                <a:cubicBezTo>
                  <a:pt x="451408" y="154534"/>
                  <a:pt x="451485" y="153010"/>
                  <a:pt x="451637" y="151333"/>
                </a:cubicBezTo>
                <a:lnTo>
                  <a:pt x="467639" y="25146"/>
                </a:lnTo>
                <a:lnTo>
                  <a:pt x="436778" y="25146"/>
                </a:lnTo>
                <a:lnTo>
                  <a:pt x="419862" y="151333"/>
                </a:lnTo>
                <a:cubicBezTo>
                  <a:pt x="419557" y="153772"/>
                  <a:pt x="418947" y="156134"/>
                  <a:pt x="418033" y="158420"/>
                </a:cubicBezTo>
                <a:cubicBezTo>
                  <a:pt x="416661" y="161773"/>
                  <a:pt x="414528" y="164897"/>
                  <a:pt x="411632" y="167793"/>
                </a:cubicBezTo>
                <a:cubicBezTo>
                  <a:pt x="406755" y="172212"/>
                  <a:pt x="401269" y="174422"/>
                  <a:pt x="395173" y="174422"/>
                </a:cubicBezTo>
                <a:lnTo>
                  <a:pt x="351510" y="174422"/>
                </a:lnTo>
                <a:lnTo>
                  <a:pt x="355168" y="149047"/>
                </a:lnTo>
                <a:lnTo>
                  <a:pt x="369798" y="149047"/>
                </a:lnTo>
                <a:cubicBezTo>
                  <a:pt x="371932" y="149047"/>
                  <a:pt x="373684" y="148362"/>
                  <a:pt x="375056" y="146990"/>
                </a:cubicBezTo>
                <a:cubicBezTo>
                  <a:pt x="376428" y="145771"/>
                  <a:pt x="377266" y="144094"/>
                  <a:pt x="377571" y="141961"/>
                </a:cubicBezTo>
                <a:lnTo>
                  <a:pt x="394487" y="25146"/>
                </a:lnTo>
                <a:lnTo>
                  <a:pt x="372313" y="25146"/>
                </a:lnTo>
                <a:lnTo>
                  <a:pt x="375742" y="0"/>
                </a:lnTo>
                <a:lnTo>
                  <a:pt x="583996" y="0"/>
                </a:lnTo>
                <a:lnTo>
                  <a:pt x="559079" y="191567"/>
                </a:lnTo>
                <a:cubicBezTo>
                  <a:pt x="558317" y="198120"/>
                  <a:pt x="555421" y="203683"/>
                  <a:pt x="550392" y="208255"/>
                </a:cubicBezTo>
                <a:cubicBezTo>
                  <a:pt x="545515" y="213132"/>
                  <a:pt x="540029" y="215570"/>
                  <a:pt x="533933" y="215570"/>
                </a:cubicBezTo>
                <a:lnTo>
                  <a:pt x="315163" y="215570"/>
                </a:lnTo>
                <a:cubicBezTo>
                  <a:pt x="309067" y="215570"/>
                  <a:pt x="304114" y="213132"/>
                  <a:pt x="300304" y="208255"/>
                </a:cubicBezTo>
                <a:cubicBezTo>
                  <a:pt x="296494" y="203683"/>
                  <a:pt x="294970" y="198120"/>
                  <a:pt x="295732" y="191567"/>
                </a:cubicBezTo>
                <a:close/>
                <a:moveTo>
                  <a:pt x="175793" y="0"/>
                </a:moveTo>
                <a:lnTo>
                  <a:pt x="218313" y="0"/>
                </a:lnTo>
                <a:lnTo>
                  <a:pt x="215341" y="5487"/>
                </a:lnTo>
                <a:lnTo>
                  <a:pt x="288721" y="5487"/>
                </a:lnTo>
                <a:lnTo>
                  <a:pt x="286664" y="20803"/>
                </a:lnTo>
                <a:cubicBezTo>
                  <a:pt x="286359" y="22022"/>
                  <a:pt x="285711" y="23089"/>
                  <a:pt x="284721" y="24003"/>
                </a:cubicBezTo>
                <a:cubicBezTo>
                  <a:pt x="283730" y="24918"/>
                  <a:pt x="282625" y="25375"/>
                  <a:pt x="281406" y="25375"/>
                </a:cubicBezTo>
                <a:lnTo>
                  <a:pt x="270662" y="25375"/>
                </a:lnTo>
                <a:lnTo>
                  <a:pt x="273177" y="44806"/>
                </a:lnTo>
                <a:lnTo>
                  <a:pt x="236143" y="44806"/>
                </a:lnTo>
                <a:cubicBezTo>
                  <a:pt x="234010" y="44806"/>
                  <a:pt x="232638" y="43587"/>
                  <a:pt x="232029" y="41148"/>
                </a:cubicBezTo>
                <a:lnTo>
                  <a:pt x="229971" y="25375"/>
                </a:lnTo>
                <a:lnTo>
                  <a:pt x="205511" y="25375"/>
                </a:lnTo>
                <a:lnTo>
                  <a:pt x="204139" y="28575"/>
                </a:lnTo>
                <a:cubicBezTo>
                  <a:pt x="198043" y="39396"/>
                  <a:pt x="190195" y="44806"/>
                  <a:pt x="180594" y="44806"/>
                </a:cubicBezTo>
                <a:lnTo>
                  <a:pt x="151333" y="44806"/>
                </a:lnTo>
                <a:lnTo>
                  <a:pt x="171450" y="2972"/>
                </a:lnTo>
                <a:cubicBezTo>
                  <a:pt x="172516" y="991"/>
                  <a:pt x="173964" y="0"/>
                  <a:pt x="175793" y="0"/>
                </a:cubicBezTo>
                <a:close/>
                <a:moveTo>
                  <a:pt x="44348" y="0"/>
                </a:moveTo>
                <a:lnTo>
                  <a:pt x="86182" y="0"/>
                </a:lnTo>
                <a:lnTo>
                  <a:pt x="83439" y="5487"/>
                </a:lnTo>
                <a:lnTo>
                  <a:pt x="156591" y="5487"/>
                </a:lnTo>
                <a:lnTo>
                  <a:pt x="154533" y="21031"/>
                </a:lnTo>
                <a:cubicBezTo>
                  <a:pt x="154228" y="22251"/>
                  <a:pt x="153619" y="23279"/>
                  <a:pt x="152704" y="24118"/>
                </a:cubicBezTo>
                <a:cubicBezTo>
                  <a:pt x="151790" y="24956"/>
                  <a:pt x="150799" y="25375"/>
                  <a:pt x="149733" y="25375"/>
                </a:cubicBezTo>
                <a:lnTo>
                  <a:pt x="135559" y="25375"/>
                </a:lnTo>
                <a:lnTo>
                  <a:pt x="138074" y="44806"/>
                </a:lnTo>
                <a:lnTo>
                  <a:pt x="100355" y="44806"/>
                </a:lnTo>
                <a:cubicBezTo>
                  <a:pt x="97612" y="44806"/>
                  <a:pt x="95859" y="43282"/>
                  <a:pt x="95097" y="40234"/>
                </a:cubicBezTo>
                <a:lnTo>
                  <a:pt x="93268" y="25375"/>
                </a:lnTo>
                <a:lnTo>
                  <a:pt x="73380" y="25375"/>
                </a:lnTo>
                <a:cubicBezTo>
                  <a:pt x="66217" y="38329"/>
                  <a:pt x="56845" y="44806"/>
                  <a:pt x="45262" y="44806"/>
                </a:cubicBezTo>
                <a:lnTo>
                  <a:pt x="19431" y="44806"/>
                </a:lnTo>
                <a:lnTo>
                  <a:pt x="39090" y="3658"/>
                </a:lnTo>
                <a:cubicBezTo>
                  <a:pt x="40462" y="1219"/>
                  <a:pt x="42214" y="0"/>
                  <a:pt x="44348"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kumimoji="1" lang="zh-CN" altLang="en-US" dirty="0">
              <a:solidFill>
                <a:schemeClr val="bg1">
                  <a:lumMod val="65000"/>
                </a:schemeClr>
              </a:solidFill>
              <a:latin typeface="DOUYU Font" pitchFamily="2" charset="-122"/>
              <a:ea typeface="DOUYU Font"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1" y="44296"/>
            <a:ext cx="11171920" cy="1200329"/>
          </a:xfrm>
          <a:prstGeom prst="rect">
            <a:avLst/>
          </a:prstGeom>
        </p:spPr>
        <p:txBody>
          <a:bodyPr wrap="square">
            <a:spAutoFit/>
          </a:bodyPr>
          <a:lstStyle/>
          <a:p>
            <a:pPr algn="just">
              <a:lnSpc>
                <a:spcPct val="150000"/>
              </a:lnSpc>
              <a:spcAft>
                <a:spcPts val="0"/>
              </a:spcAft>
            </a:pPr>
            <a:r>
              <a:rPr lang="en-US" altLang="zh-CN" sz="2400" b="1" kern="100" dirty="0" smtClean="0">
                <a:latin typeface="微软雅黑" panose="020B0503020204020204" charset="-122"/>
                <a:ea typeface="宋体" panose="02010600030101010101" pitchFamily="2" charset="-122"/>
                <a:cs typeface="Times New Roman" panose="02020603050405020304" pitchFamily="18" charset="0"/>
              </a:rPr>
              <a:t>4</a:t>
            </a:r>
            <a:r>
              <a:rPr lang="en-US" altLang="zh-CN" sz="2400" b="1" kern="100" dirty="0">
                <a:latin typeface="微软雅黑" panose="020B0503020204020204" charset="-122"/>
                <a:ea typeface="宋体" panose="02010600030101010101" pitchFamily="2" charset="-122"/>
                <a:cs typeface="Times New Roman" panose="02020603050405020304" pitchFamily="18" charset="0"/>
              </a:rPr>
              <a:t>.</a:t>
            </a:r>
            <a:r>
              <a:rPr lang="zh-CN" altLang="zh-CN" sz="2400" b="1" kern="100" dirty="0">
                <a:latin typeface="宋体" panose="02010600030101010101" pitchFamily="2" charset="-122"/>
                <a:ea typeface="微软雅黑" panose="020B0503020204020204" charset="-122"/>
                <a:cs typeface="Times New Roman" panose="02020603050405020304" pitchFamily="18" charset="0"/>
              </a:rPr>
              <a:t>影响化学平衡的外界因素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若其他条件不变，改变下列条件对化学平衡的影响如下：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表格 1"/>
          <p:cNvGraphicFramePr>
            <a:graphicFrameLocks noGrp="1"/>
          </p:cNvGraphicFramePr>
          <p:nvPr/>
        </p:nvGraphicFramePr>
        <p:xfrm>
          <a:off x="551384" y="1729576"/>
          <a:ext cx="10873207" cy="4389120"/>
        </p:xfrm>
        <a:graphic>
          <a:graphicData uri="http://schemas.openxmlformats.org/drawingml/2006/table">
            <a:tbl>
              <a:tblPr/>
              <a:tblGrid>
                <a:gridCol w="1512168"/>
                <a:gridCol w="3260659"/>
                <a:gridCol w="1563877"/>
                <a:gridCol w="4536503"/>
              </a:tblGrid>
              <a:tr h="731520">
                <a:tc gridSpan="3">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改变的条件</a:t>
                      </a:r>
                      <a:r>
                        <a:rPr lang="en-US" sz="2400" kern="100" dirty="0">
                          <a:effectLst/>
                          <a:latin typeface="Times New Roman" panose="02020603050405020304" pitchFamily="18" charset="0"/>
                          <a:ea typeface="微软雅黑" panose="020B050302020402020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其他条件不变</a:t>
                      </a:r>
                      <a:r>
                        <a:rPr lang="en-US" sz="2400" kern="100" dirty="0">
                          <a:effectLst/>
                          <a:latin typeface="Times New Roman" panose="02020603050405020304" pitchFamily="18" charset="0"/>
                          <a:ea typeface="微软雅黑" panose="020B050302020402020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cPr/>
                </a:tc>
                <a:tc hMerge="1">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化学平衡移动的方向</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731520">
                <a:tc rowSpan="2">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charset="-122"/>
                          <a:cs typeface="Times New Roman" panose="02020603050405020304" pitchFamily="18" charset="0"/>
                        </a:rPr>
                        <a:t>浓度</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增大反应物浓度或减小生成物浓度</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ct val="150000"/>
                        </a:lnSpc>
                        <a:spcAft>
                          <a:spcPts val="0"/>
                        </a:spcAft>
                      </a:pPr>
                      <a:r>
                        <a:rPr lang="zh-CN" sz="2400" kern="100" dirty="0" smtClean="0">
                          <a:effectLst/>
                          <a:latin typeface="Times New Roman" panose="02020603050405020304" pitchFamily="18" charset="0"/>
                          <a:ea typeface="微软雅黑" panose="020B0503020204020204" charset="-122"/>
                          <a:cs typeface="Times New Roman" panose="02020603050405020304" pitchFamily="18" charset="0"/>
                        </a:rPr>
                        <a:t>向</a:t>
                      </a:r>
                      <a:r>
                        <a:rPr lang="en-US" altLang="zh-CN" sz="2400" u="sng" kern="100" dirty="0" smtClean="0">
                          <a:effectLst/>
                          <a:latin typeface="Times New Roman" panose="02020603050405020304" pitchFamily="18" charset="0"/>
                          <a:ea typeface="微软雅黑" panose="020B050302020402020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charset="-122"/>
                          <a:cs typeface="Times New Roman" panose="02020603050405020304" pitchFamily="18" charset="0"/>
                        </a:rPr>
                        <a:t>方向</a:t>
                      </a: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移动</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520">
                <a:tc vMerge="1">
                  <a:tcPr/>
                </a:tc>
                <a:tc gridSpan="2">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charset="-122"/>
                          <a:cs typeface="Times New Roman" panose="02020603050405020304" pitchFamily="18" charset="0"/>
                        </a:rPr>
                        <a:t>减小反应物浓度或增大生成物浓度</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ct val="150000"/>
                        </a:lnSpc>
                        <a:spcAft>
                          <a:spcPts val="0"/>
                        </a:spcAft>
                      </a:pPr>
                      <a:r>
                        <a:rPr lang="zh-CN" sz="2400" kern="100" dirty="0" smtClean="0">
                          <a:effectLst/>
                          <a:latin typeface="Times New Roman" panose="02020603050405020304" pitchFamily="18" charset="0"/>
                          <a:ea typeface="微软雅黑" panose="020B0503020204020204" charset="-122"/>
                          <a:cs typeface="Times New Roman" panose="02020603050405020304" pitchFamily="18" charset="0"/>
                        </a:rPr>
                        <a:t>向</a:t>
                      </a:r>
                      <a:r>
                        <a:rPr lang="en-US" altLang="zh-CN" sz="2400" u="sng" kern="100" dirty="0" smtClean="0">
                          <a:effectLst/>
                          <a:latin typeface="Times New Roman" panose="02020603050405020304" pitchFamily="18" charset="0"/>
                          <a:ea typeface="微软雅黑" panose="020B050302020402020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charset="-122"/>
                          <a:cs typeface="Times New Roman" panose="02020603050405020304" pitchFamily="18" charset="0"/>
                        </a:rPr>
                        <a:t>方向</a:t>
                      </a: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移动</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520">
                <a:tc rowSpan="3">
                  <a:txBody>
                    <a:bodyPr/>
                    <a:lstStyle/>
                    <a:p>
                      <a:pPr marL="71755" algn="l">
                        <a:lnSpc>
                          <a:spcPct val="150000"/>
                        </a:lnSpc>
                        <a:spcAft>
                          <a:spcPts val="0"/>
                        </a:spcAft>
                      </a:pP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压强</a:t>
                      </a:r>
                      <a:r>
                        <a:rPr lang="en-US" sz="2400" kern="100" dirty="0">
                          <a:effectLst/>
                          <a:latin typeface="Times New Roman" panose="02020603050405020304" pitchFamily="18" charset="0"/>
                          <a:ea typeface="微软雅黑" panose="020B050302020402020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对于有气体参加的可逆反应</a:t>
                      </a:r>
                      <a:r>
                        <a:rPr lang="en-US" sz="2400" kern="100" dirty="0">
                          <a:effectLst/>
                          <a:latin typeface="Times New Roman" panose="02020603050405020304" pitchFamily="18" charset="0"/>
                          <a:ea typeface="微软雅黑" panose="020B050302020402020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a:lnSpc>
                          <a:spcPct val="150000"/>
                        </a:lnSpc>
                        <a:spcAft>
                          <a:spcPts val="0"/>
                        </a:spcAft>
                      </a:pP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反应前后气体体积改变</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增大压强</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pP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向气体分子</a:t>
                      </a:r>
                      <a:r>
                        <a:rPr lang="zh-CN" sz="2400" kern="100" dirty="0" smtClean="0">
                          <a:effectLst/>
                          <a:latin typeface="Times New Roman" panose="02020603050405020304" pitchFamily="18" charset="0"/>
                          <a:ea typeface="微软雅黑" panose="020B0503020204020204" charset="-122"/>
                          <a:cs typeface="Times New Roman" panose="02020603050405020304" pitchFamily="18" charset="0"/>
                        </a:rPr>
                        <a:t>总数</a:t>
                      </a:r>
                      <a:r>
                        <a:rPr lang="en-US" altLang="zh-CN" sz="2400" u="sng" kern="100" dirty="0" smtClean="0">
                          <a:effectLst/>
                          <a:latin typeface="Times New Roman" panose="02020603050405020304" pitchFamily="18" charset="0"/>
                          <a:ea typeface="微软雅黑" panose="020B050302020402020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charset="-122"/>
                          <a:cs typeface="Times New Roman" panose="02020603050405020304" pitchFamily="18" charset="0"/>
                        </a:rPr>
                        <a:t>的</a:t>
                      </a: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方向移动</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520">
                <a:tc vMerge="1">
                  <a:tcPr/>
                </a:tc>
                <a:tc vMerge="1">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减小压强</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pP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向气体分子</a:t>
                      </a:r>
                      <a:r>
                        <a:rPr lang="zh-CN" sz="2400" kern="100" dirty="0" smtClean="0">
                          <a:effectLst/>
                          <a:latin typeface="Times New Roman" panose="02020603050405020304" pitchFamily="18" charset="0"/>
                          <a:ea typeface="微软雅黑" panose="020B0503020204020204" charset="-122"/>
                          <a:cs typeface="Times New Roman" panose="02020603050405020304" pitchFamily="18" charset="0"/>
                        </a:rPr>
                        <a:t>总数</a:t>
                      </a:r>
                      <a:r>
                        <a:rPr lang="en-US" altLang="zh-CN" sz="2400" u="sng" kern="100" dirty="0" smtClean="0">
                          <a:effectLst/>
                          <a:latin typeface="Times New Roman" panose="02020603050405020304" pitchFamily="18" charset="0"/>
                          <a:ea typeface="微软雅黑" panose="020B050302020402020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charset="-122"/>
                          <a:cs typeface="Times New Roman" panose="02020603050405020304" pitchFamily="18" charset="0"/>
                        </a:rPr>
                        <a:t>的</a:t>
                      </a: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方向移动</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520">
                <a:tc vMerge="1">
                  <a:tcPr/>
                </a:tc>
                <a:tc>
                  <a:txBody>
                    <a:bodyPr/>
                    <a:lstStyle/>
                    <a:p>
                      <a:pPr marL="0" algn="ctr">
                        <a:lnSpc>
                          <a:spcPct val="150000"/>
                        </a:lnSpc>
                        <a:spcAft>
                          <a:spcPts val="0"/>
                        </a:spcAft>
                      </a:pP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反应前后气体体积不变</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charset="-122"/>
                          <a:cs typeface="Times New Roman" panose="02020603050405020304" pitchFamily="18" charset="0"/>
                        </a:rPr>
                        <a:t>改变压强</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smtClean="0">
                          <a:effectLst/>
                          <a:latin typeface="Times New Roman" panose="02020603050405020304" pitchFamily="18" charset="0"/>
                          <a:ea typeface="微软雅黑" panose="020B0503020204020204" charset="-122"/>
                          <a:cs typeface="Times New Roman" panose="02020603050405020304" pitchFamily="18" charset="0"/>
                        </a:rPr>
                        <a:t>平衡</a:t>
                      </a:r>
                      <a:r>
                        <a:rPr lang="en-US" altLang="zh-CN" sz="2400" u="sng" kern="100" dirty="0" smtClean="0">
                          <a:effectLst/>
                          <a:latin typeface="Times New Roman" panose="02020603050405020304" pitchFamily="18" charset="0"/>
                          <a:ea typeface="微软雅黑" panose="020B050302020402020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charset="-122"/>
                          <a:cs typeface="Times New Roman" panose="02020603050405020304" pitchFamily="18" charset="0"/>
                        </a:rPr>
                        <a:t>移动</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矩形 2"/>
          <p:cNvSpPr/>
          <p:nvPr/>
        </p:nvSpPr>
        <p:spPr>
          <a:xfrm>
            <a:off x="8184232" y="2564904"/>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正反应</a:t>
            </a:r>
            <a:endParaRPr lang="zh-CN" altLang="en-US"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4" name="矩形 3"/>
          <p:cNvSpPr/>
          <p:nvPr/>
        </p:nvSpPr>
        <p:spPr>
          <a:xfrm>
            <a:off x="8184108" y="3284984"/>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逆反应</a:t>
            </a:r>
            <a:endParaRPr lang="zh-CN" altLang="en-US"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 name="矩形 4"/>
          <p:cNvSpPr/>
          <p:nvPr/>
        </p:nvSpPr>
        <p:spPr>
          <a:xfrm>
            <a:off x="9107636" y="402614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减小</a:t>
            </a:r>
            <a:endParaRPr lang="zh-CN" altLang="en-US"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6" name="矩形 5"/>
          <p:cNvSpPr/>
          <p:nvPr/>
        </p:nvSpPr>
        <p:spPr>
          <a:xfrm>
            <a:off x="9069535" y="475892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增大</a:t>
            </a:r>
            <a:endParaRPr lang="zh-CN" altLang="en-US"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7" name="矩形 6"/>
          <p:cNvSpPr/>
          <p:nvPr/>
        </p:nvSpPr>
        <p:spPr>
          <a:xfrm>
            <a:off x="8915925" y="5510882"/>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不</a:t>
            </a:r>
            <a:endParaRPr lang="zh-CN" altLang="en-US"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1" action="ppaction://hlinksldjump"/>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4" name="圆角矩形 3">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9" name="矩形 38"/>
          <p:cNvSpPr/>
          <p:nvPr/>
        </p:nvSpPr>
        <p:spPr>
          <a:xfrm>
            <a:off x="390000" y="1444153"/>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下列事实不能用勒夏特列原理解释的是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溴水中有下列平衡：</a:t>
            </a:r>
            <a:r>
              <a:rPr lang="en-US" altLang="zh-CN" kern="100" dirty="0">
                <a:latin typeface="Times New Roman" panose="02020603050405020304" pitchFamily="18" charset="0"/>
                <a:ea typeface="微软雅黑" panose="020B0503020204020204" charset="-122"/>
                <a:cs typeface="Courier New" panose="02070309020205020404" pitchFamily="49" charset="0"/>
              </a:rPr>
              <a:t>Br</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O</a:t>
            </a:r>
            <a:r>
              <a:rPr lang="en-US" altLang="zh-CN"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kern="100" dirty="0" err="1" smtClean="0">
                <a:latin typeface="Times New Roman" panose="02020603050405020304" pitchFamily="18" charset="0"/>
                <a:ea typeface="微软雅黑" panose="020B0503020204020204" charset="-122"/>
                <a:cs typeface="Courier New" panose="02070309020205020404" pitchFamily="49" charset="0"/>
              </a:rPr>
              <a:t>HBr</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charset="-122"/>
                <a:cs typeface="Courier New" panose="02070309020205020404" pitchFamily="49" charset="0"/>
              </a:rPr>
              <a:t>HBrO</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，当加入少量</a:t>
            </a:r>
            <a:r>
              <a:rPr lang="en-US" altLang="zh-CN" kern="100" dirty="0">
                <a:latin typeface="Times New Roman" panose="02020603050405020304" pitchFamily="18" charset="0"/>
                <a:ea typeface="微软雅黑" panose="020B0503020204020204" charset="-122"/>
                <a:cs typeface="Courier New" panose="02070309020205020404" pitchFamily="49" charset="0"/>
              </a:rPr>
              <a:t>AgNO</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溶液后，</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溶液</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a:p>
            <a:pPr>
              <a:lnSpc>
                <a:spcPct val="150000"/>
              </a:lnSpc>
              <a:spcAft>
                <a:spcPts val="0"/>
              </a:spcAft>
            </a:pPr>
            <a:r>
              <a:rPr lang="en-US"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的</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颜色变浅</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对于反应：</a:t>
            </a:r>
            <a:r>
              <a:rPr lang="en-US" altLang="zh-CN" kern="100" dirty="0">
                <a:latin typeface="Times New Roman" panose="02020603050405020304" pitchFamily="18" charset="0"/>
                <a:ea typeface="微软雅黑" panose="020B0503020204020204" charset="-122"/>
                <a:cs typeface="Courier New" panose="02070309020205020404" pitchFamily="49" charset="0"/>
              </a:rPr>
              <a:t>2HI(g</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r>
              <a:rPr lang="en-US" altLang="zh-CN"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(g</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I</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latin typeface="Times New Roman" panose="02020603050405020304" pitchFamily="18" charset="0"/>
                <a:ea typeface="微软雅黑" panose="020B0503020204020204" charset="-122"/>
                <a:cs typeface="Courier New" panose="02070309020205020404" pitchFamily="49" charset="0"/>
              </a:rPr>
              <a:t>(g)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，缩小容器的容积可使平衡体系的颜色变深</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反应：</a:t>
            </a:r>
            <a:r>
              <a:rPr lang="en-US" altLang="zh-CN" kern="100" dirty="0">
                <a:latin typeface="Times New Roman" panose="02020603050405020304" pitchFamily="18" charset="0"/>
                <a:ea typeface="微软雅黑" panose="020B0503020204020204" charset="-122"/>
                <a:cs typeface="Courier New" panose="02070309020205020404" pitchFamily="49" charset="0"/>
              </a:rPr>
              <a:t>CO(g)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NO</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latin typeface="Times New Roman" panose="02020603050405020304" pitchFamily="18" charset="0"/>
                <a:ea typeface="微软雅黑" panose="020B0503020204020204" charset="-122"/>
                <a:cs typeface="Courier New" panose="02070309020205020404" pitchFamily="49" charset="0"/>
              </a:rPr>
              <a:t>(g</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r>
              <a:rPr lang="en-US" altLang="zh-CN"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CO</a:t>
            </a:r>
            <a:r>
              <a:rPr lang="en-US" altLang="zh-CN" kern="100" baseline="-25000" dirty="0" smtClean="0">
                <a:latin typeface="Times New Roman" panose="02020603050405020304" pitchFamily="18" charset="0"/>
                <a:ea typeface="微软雅黑" panose="020B050302020402020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(g</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NO(g)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dirty="0">
                <a:latin typeface="Times New Roman" panose="02020603050405020304" pitchFamily="18" charset="0"/>
                <a:ea typeface="微软雅黑" panose="020B0503020204020204" charset="-122"/>
                <a:cs typeface="Courier New" panose="02070309020205020404" pitchFamily="49" charset="0"/>
              </a:rPr>
              <a:t>&lt;0</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，升高温度可使平衡向逆反应</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方</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a:p>
            <a:pPr>
              <a:lnSpc>
                <a:spcPct val="150000"/>
              </a:lnSpc>
              <a:spcAft>
                <a:spcPts val="0"/>
              </a:spcAft>
            </a:pPr>
            <a:r>
              <a:rPr lang="en-US"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向</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移动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D.</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对于合成</a:t>
            </a:r>
            <a:r>
              <a:rPr lang="en-US" altLang="zh-CN" kern="100" dirty="0">
                <a:latin typeface="Times New Roman" panose="02020603050405020304" pitchFamily="18" charset="0"/>
                <a:ea typeface="微软雅黑" panose="020B050302020402020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的反应，为提高</a:t>
            </a:r>
            <a:r>
              <a:rPr lang="en-US" altLang="zh-CN" kern="100" dirty="0">
                <a:latin typeface="Times New Roman" panose="02020603050405020304" pitchFamily="18" charset="0"/>
                <a:ea typeface="微软雅黑" panose="020B050302020402020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的产率，理论上应采取低温措施</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241127" y="3077117"/>
            <a:ext cx="756000"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37" name="圆角矩形 36">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1" name="圆角矩形 20">
            <a:hlinkClick r:id="rId11" action="ppaction://hlinksldjump"/>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2" name="圆角矩形 21">
            <a:hlinkClick r:id="rId12" action="ppaction://hlinksldjump"/>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4" name="圆角矩形 23">
            <a:hlinkClick r:id="rId13"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graphicFrame>
        <p:nvGraphicFramePr>
          <p:cNvPr id="27" name="对象 26"/>
          <p:cNvGraphicFramePr>
            <a:graphicFrameLocks noChangeAspect="1"/>
          </p:cNvGraphicFramePr>
          <p:nvPr/>
        </p:nvGraphicFramePr>
        <p:xfrm>
          <a:off x="4840617" y="2158284"/>
          <a:ext cx="1136650" cy="736600"/>
        </p:xfrm>
        <a:graphic>
          <a:graphicData uri="http://schemas.openxmlformats.org/presentationml/2006/ole">
            <mc:AlternateContent xmlns:mc="http://schemas.openxmlformats.org/markup-compatibility/2006">
              <mc:Choice xmlns:v="urn:schemas-microsoft-com:vml" Requires="v">
                <p:oleObj spid="_x0000_s249945" name="文档" r:id="rId14" imgW="1138555" imgH="739140" progId="Word.Document.12">
                  <p:embed/>
                </p:oleObj>
              </mc:Choice>
              <mc:Fallback>
                <p:oleObj name="文档" r:id="rId14" imgW="1138555" imgH="739140" progId="Word.Document.12">
                  <p:embed/>
                  <p:pic>
                    <p:nvPicPr>
                      <p:cNvPr id="0" name="图片 249944"/>
                      <p:cNvPicPr/>
                      <p:nvPr/>
                    </p:nvPicPr>
                    <p:blipFill>
                      <a:blip r:embed="rId15"/>
                      <a:stretch>
                        <a:fillRect/>
                      </a:stretch>
                    </p:blipFill>
                    <p:spPr>
                      <a:xfrm>
                        <a:off x="4840617" y="2158284"/>
                        <a:ext cx="1136650" cy="736600"/>
                      </a:xfrm>
                      <a:prstGeom prst="rect">
                        <a:avLst/>
                      </a:prstGeom>
                    </p:spPr>
                  </p:pic>
                </p:oleObj>
              </mc:Fallback>
            </mc:AlternateContent>
          </a:graphicData>
        </a:graphic>
      </p:graphicFrame>
      <p:graphicFrame>
        <p:nvGraphicFramePr>
          <p:cNvPr id="28" name="对象 27"/>
          <p:cNvGraphicFramePr>
            <a:graphicFrameLocks noChangeAspect="1"/>
          </p:cNvGraphicFramePr>
          <p:nvPr/>
        </p:nvGraphicFramePr>
        <p:xfrm>
          <a:off x="3231074" y="3273683"/>
          <a:ext cx="1136650" cy="736600"/>
        </p:xfrm>
        <a:graphic>
          <a:graphicData uri="http://schemas.openxmlformats.org/presentationml/2006/ole">
            <mc:AlternateContent xmlns:mc="http://schemas.openxmlformats.org/markup-compatibility/2006">
              <mc:Choice xmlns:v="urn:schemas-microsoft-com:vml" Requires="v">
                <p:oleObj spid="_x0000_s249946" name="文档" r:id="rId16" imgW="1138555" imgH="739140" progId="Word.Document.12">
                  <p:embed/>
                </p:oleObj>
              </mc:Choice>
              <mc:Fallback>
                <p:oleObj name="文档" r:id="rId16" imgW="1138555" imgH="739140" progId="Word.Document.12">
                  <p:embed/>
                  <p:pic>
                    <p:nvPicPr>
                      <p:cNvPr id="0" name="图片 249945"/>
                      <p:cNvPicPr/>
                      <p:nvPr/>
                    </p:nvPicPr>
                    <p:blipFill>
                      <a:blip r:embed="rId17"/>
                      <a:stretch>
                        <a:fillRect/>
                      </a:stretch>
                    </p:blipFill>
                    <p:spPr>
                      <a:xfrm>
                        <a:off x="3231074" y="3273683"/>
                        <a:ext cx="1136650" cy="736600"/>
                      </a:xfrm>
                      <a:prstGeom prst="rect">
                        <a:avLst/>
                      </a:prstGeom>
                    </p:spPr>
                  </p:pic>
                </p:oleObj>
              </mc:Fallback>
            </mc:AlternateContent>
          </a:graphicData>
        </a:graphic>
      </p:graphicFrame>
      <p:graphicFrame>
        <p:nvGraphicFramePr>
          <p:cNvPr id="29" name="对象 28"/>
          <p:cNvGraphicFramePr>
            <a:graphicFrameLocks noChangeAspect="1"/>
          </p:cNvGraphicFramePr>
          <p:nvPr/>
        </p:nvGraphicFramePr>
        <p:xfrm>
          <a:off x="3786699" y="3820417"/>
          <a:ext cx="1136650" cy="736600"/>
        </p:xfrm>
        <a:graphic>
          <a:graphicData uri="http://schemas.openxmlformats.org/presentationml/2006/ole">
            <mc:AlternateContent xmlns:mc="http://schemas.openxmlformats.org/markup-compatibility/2006">
              <mc:Choice xmlns:v="urn:schemas-microsoft-com:vml" Requires="v">
                <p:oleObj spid="_x0000_s249947" name="文档" r:id="rId18" imgW="1138555" imgH="739140" progId="Word.Document.12">
                  <p:embed/>
                </p:oleObj>
              </mc:Choice>
              <mc:Fallback>
                <p:oleObj name="文档" r:id="rId18" imgW="1138555" imgH="739140" progId="Word.Document.12">
                  <p:embed/>
                  <p:pic>
                    <p:nvPicPr>
                      <p:cNvPr id="0" name="图片 249946"/>
                      <p:cNvPicPr/>
                      <p:nvPr/>
                    </p:nvPicPr>
                    <p:blipFill>
                      <a:blip r:embed="rId17"/>
                      <a:stretch>
                        <a:fillRect/>
                      </a:stretch>
                    </p:blipFill>
                    <p:spPr>
                      <a:xfrm>
                        <a:off x="3786699" y="3820417"/>
                        <a:ext cx="1136650" cy="736600"/>
                      </a:xfrm>
                      <a:prstGeom prst="rect">
                        <a:avLst/>
                      </a:prstGeom>
                    </p:spPr>
                  </p:pic>
                </p:oleObj>
              </mc:Fallback>
            </mc:AlternateContent>
          </a:graphicData>
        </a:graphic>
      </p:graphicFrame>
      <p:sp>
        <p:nvSpPr>
          <p:cNvPr id="2" name="矩形 1"/>
          <p:cNvSpPr/>
          <p:nvPr/>
        </p:nvSpPr>
        <p:spPr>
          <a:xfrm>
            <a:off x="390000" y="1012687"/>
            <a:ext cx="6955750" cy="461665"/>
          </a:xfrm>
          <a:prstGeom prst="rect">
            <a:avLst/>
          </a:prstGeom>
        </p:spPr>
        <p:txBody>
          <a:bodyPr wrap="none">
            <a:spAutoFit/>
          </a:bodyPr>
          <a:lstStyle/>
          <a:p>
            <a:r>
              <a:rPr lang="zh-CN" altLang="zh-CN" sz="2400" b="1" kern="100" dirty="0">
                <a:latin typeface="Times New Roman" panose="02020603050405020304" pitchFamily="18" charset="0"/>
                <a:ea typeface="微软雅黑" panose="020B0503020204020204" charset="-122"/>
                <a:cs typeface="Times New Roman" panose="02020603050405020304" pitchFamily="18" charset="0"/>
              </a:rPr>
              <a:t>一、选择题：每小题只有一个选项符合题目要求。</a:t>
            </a:r>
            <a:endParaRPr lang="zh-CN" altLang="en-US" sz="2400" b="1" kern="100"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1" action="ppaction://hlinksldjump"/>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4" name="圆角矩形 3">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1" name="圆角矩形 20">
            <a:hlinkClick r:id="rId11" action="ppaction://hlinksldjump"/>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2" name="圆角矩形 21">
            <a:hlinkClick r:id="rId12" action="ppaction://hlinksldjump"/>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4" name="圆角矩形 23">
            <a:hlinkClick r:id="rId13"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grpSp>
        <p:nvGrpSpPr>
          <p:cNvPr id="2" name="组合 1"/>
          <p:cNvGrpSpPr/>
          <p:nvPr/>
        </p:nvGrpSpPr>
        <p:grpSpPr>
          <a:xfrm>
            <a:off x="516000" y="980728"/>
            <a:ext cx="11160000" cy="5284812"/>
            <a:chOff x="516000" y="1124744"/>
            <a:chExt cx="11160000" cy="5284812"/>
          </a:xfrm>
        </p:grpSpPr>
        <p:grpSp>
          <p:nvGrpSpPr>
            <p:cNvPr id="18" name="组合 17"/>
            <p:cNvGrpSpPr/>
            <p:nvPr/>
          </p:nvGrpSpPr>
          <p:grpSpPr>
            <a:xfrm>
              <a:off x="516000" y="1124744"/>
              <a:ext cx="11160000" cy="5284812"/>
              <a:chOff x="792914" y="3925222"/>
              <a:chExt cx="11160000" cy="5284812"/>
            </a:xfrm>
          </p:grpSpPr>
          <p:sp>
            <p:nvSpPr>
              <p:cNvPr id="19" name="圆角矩形 18"/>
              <p:cNvSpPr/>
              <p:nvPr/>
            </p:nvSpPr>
            <p:spPr>
              <a:xfrm>
                <a:off x="792914" y="4038112"/>
                <a:ext cx="11160000" cy="5171922"/>
              </a:xfrm>
              <a:prstGeom prst="roundRect">
                <a:avLst>
                  <a:gd name="adj" fmla="val 27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schemeClr val="bg1"/>
                  </a:solidFill>
                  <a:latin typeface="DOUYU Font" pitchFamily="2" charset="-122"/>
                  <a:ea typeface="DOUYU Font" pitchFamily="2" charset="-122"/>
                </a:endParaRPr>
              </a:p>
            </p:txBody>
          </p:sp>
          <p:sp>
            <p:nvSpPr>
              <p:cNvPr id="26" name="文本框 25"/>
              <p:cNvSpPr txBox="1"/>
              <p:nvPr/>
            </p:nvSpPr>
            <p:spPr>
              <a:xfrm>
                <a:off x="971152" y="4131721"/>
                <a:ext cx="10802361" cy="5078313"/>
              </a:xfrm>
              <a:prstGeom prst="rect">
                <a:avLst/>
              </a:prstGeom>
              <a:noFill/>
            </p:spPr>
            <p:txBody>
              <a:bodyPr wrap="square">
                <a:spAutoFit/>
              </a:bodyPr>
              <a:lstStyle/>
              <a:p>
                <a:pPr>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加入少量</a:t>
                </a:r>
                <a:r>
                  <a:rPr lang="en-US" altLang="zh-CN" sz="2400" kern="100" dirty="0">
                    <a:latin typeface="Times New Roman" panose="02020603050405020304" pitchFamily="18" charset="0"/>
                    <a:ea typeface="宋体" panose="02010600030101010101" pitchFamily="2" charset="-122"/>
                  </a:rPr>
                  <a:t>AgNO</a:t>
                </a:r>
                <a:r>
                  <a:rPr lang="en-US" altLang="zh-CN" sz="2400" kern="100" baseline="-25000" dirty="0">
                    <a:latin typeface="Times New Roman" panose="02020603050405020304" pitchFamily="18" charset="0"/>
                    <a:ea typeface="宋体" panose="02010600030101010101" pitchFamily="2" charset="-122"/>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a:t>
                </a:r>
                <a:r>
                  <a:rPr lang="en-US" altLang="zh-CN" sz="2400" kern="100" dirty="0" err="1">
                    <a:latin typeface="Times New Roman" panose="02020603050405020304" pitchFamily="18" charset="0"/>
                    <a:ea typeface="宋体" panose="02010600030101010101" pitchFamily="2" charset="-122"/>
                  </a:rPr>
                  <a:t>HBr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rPr>
                  <a:t>AgNO</a:t>
                </a:r>
                <a:r>
                  <a:rPr lang="en-US" altLang="zh-CN" sz="2400" kern="100" baseline="-25000" dirty="0">
                    <a:latin typeface="Times New Roman" panose="02020603050405020304" pitchFamily="18" charset="0"/>
                    <a:ea typeface="宋体" panose="02010600030101010101" pitchFamily="2" charset="-122"/>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反应生成</a:t>
                </a:r>
                <a:r>
                  <a:rPr lang="en-US" altLang="zh-CN" sz="2400" kern="100" dirty="0" err="1">
                    <a:latin typeface="Times New Roman" panose="02020603050405020304" pitchFamily="18" charset="0"/>
                    <a:ea typeface="宋体" panose="02010600030101010101" pitchFamily="2" charset="-122"/>
                  </a:rPr>
                  <a:t>AgBr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沉淀，</a:t>
                </a:r>
                <a:r>
                  <a:rPr lang="en-US" altLang="zh-CN" sz="2400" i="1" kern="100" dirty="0">
                    <a:latin typeface="Times New Roman" panose="02020603050405020304" pitchFamily="18" charset="0"/>
                    <a:ea typeface="宋体" panose="02010600030101010101" pitchFamily="2" charset="-122"/>
                  </a:rPr>
                  <a:t>c</a:t>
                </a:r>
                <a:r>
                  <a:rPr lang="en-US" altLang="zh-CN" sz="2400" kern="100" dirty="0">
                    <a:latin typeface="Times New Roman" panose="02020603050405020304" pitchFamily="18" charset="0"/>
                    <a:ea typeface="宋体" panose="02010600030101010101" pitchFamily="2" charset="-122"/>
                  </a:rPr>
                  <a:t>(</a:t>
                </a:r>
                <a:r>
                  <a:rPr lang="en-US" altLang="zh-CN" sz="2400" kern="100" dirty="0" err="1">
                    <a:latin typeface="Times New Roman" panose="02020603050405020304" pitchFamily="18" charset="0"/>
                    <a:ea typeface="宋体" panose="02010600030101010101" pitchFamily="2" charset="-122"/>
                  </a:rPr>
                  <a:t>HBr</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减小，平衡正向移动，溶液的颜色变浅，</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可以用勒夏特列原理解释</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rPr>
                  <a:t>2HI(g)</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rPr>
                  <a:t>H</a:t>
                </a:r>
                <a:r>
                  <a:rPr lang="en-US" altLang="zh-CN" sz="2400" kern="100" baseline="-25000" dirty="0" smtClean="0">
                    <a:latin typeface="Times New Roman" panose="02020603050405020304" pitchFamily="18" charset="0"/>
                    <a:ea typeface="宋体" panose="02010600030101010101" pitchFamily="2" charset="-122"/>
                  </a:rPr>
                  <a:t>2</a:t>
                </a:r>
                <a:r>
                  <a:rPr lang="en-US" altLang="zh-CN" sz="2400" kern="100" dirty="0" smtClean="0">
                    <a:latin typeface="Times New Roman" panose="02020603050405020304" pitchFamily="18" charset="0"/>
                    <a:ea typeface="宋体" panose="02010600030101010101" pitchFamily="2" charset="-122"/>
                  </a:rPr>
                  <a:t>(g</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I</a:t>
                </a:r>
                <a:r>
                  <a:rPr lang="en-US" altLang="zh-CN" sz="2400" kern="100" baseline="-25000" dirty="0">
                    <a:latin typeface="Times New Roman" panose="02020603050405020304" pitchFamily="18" charset="0"/>
                    <a:ea typeface="宋体" panose="02010600030101010101" pitchFamily="2" charset="-122"/>
                  </a:rPr>
                  <a:t>2</a:t>
                </a:r>
                <a:r>
                  <a:rPr lang="en-US" altLang="zh-CN" sz="2400" kern="100" dirty="0">
                    <a:latin typeface="Times New Roman" panose="02020603050405020304" pitchFamily="18" charset="0"/>
                    <a:ea typeface="宋体" panose="02010600030101010101" pitchFamily="2" charset="-122"/>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是反应前后气体分子总数不变的反应，缩小容器的容积，压强增大，平衡不移动，但</a:t>
                </a:r>
                <a:r>
                  <a:rPr lang="en-US" altLang="zh-CN" sz="2400" i="1" kern="100" dirty="0">
                    <a:latin typeface="Times New Roman" panose="02020603050405020304" pitchFamily="18" charset="0"/>
                    <a:ea typeface="宋体" panose="02010600030101010101" pitchFamily="2" charset="-122"/>
                  </a:rPr>
                  <a:t>c</a:t>
                </a:r>
                <a:r>
                  <a:rPr lang="en-US" altLang="zh-CN" sz="2400" kern="100" dirty="0">
                    <a:latin typeface="Times New Roman" panose="02020603050405020304" pitchFamily="18" charset="0"/>
                    <a:ea typeface="宋体" panose="02010600030101010101" pitchFamily="2" charset="-122"/>
                  </a:rPr>
                  <a:t>(I</a:t>
                </a:r>
                <a:r>
                  <a:rPr lang="en-US" altLang="zh-CN" sz="2400" kern="100" baseline="-25000" dirty="0">
                    <a:latin typeface="Times New Roman" panose="02020603050405020304" pitchFamily="18" charset="0"/>
                    <a:ea typeface="宋体" panose="02010600030101010101" pitchFamily="2" charset="-122"/>
                  </a:rPr>
                  <a:t>2</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增大，导致平衡体系的颜色变深，故</a:t>
                </a:r>
                <a:r>
                  <a:rPr lang="en-US" altLang="zh-CN" sz="2400" kern="100" dirty="0">
                    <a:latin typeface="Times New Roman" panose="02020603050405020304" pitchFamily="18" charset="0"/>
                    <a:ea typeface="宋体" panose="02010600030101010101" pitchFamily="2" charset="-122"/>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不能用勒夏特列原理解释</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反应</a:t>
                </a:r>
                <a:r>
                  <a:rPr lang="en-US" altLang="zh-CN" sz="2400" kern="100" dirty="0">
                    <a:latin typeface="Times New Roman" panose="02020603050405020304" pitchFamily="18" charset="0"/>
                    <a:ea typeface="宋体" panose="02010600030101010101" pitchFamily="2" charset="-122"/>
                  </a:rPr>
                  <a:t>CO(g)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NO</a:t>
                </a:r>
                <a:r>
                  <a:rPr lang="en-US" altLang="zh-CN" sz="2400" kern="100" baseline="-25000" dirty="0">
                    <a:latin typeface="Times New Roman" panose="02020603050405020304" pitchFamily="18" charset="0"/>
                    <a:ea typeface="宋体" panose="02010600030101010101" pitchFamily="2" charset="-122"/>
                  </a:rPr>
                  <a:t>2</a:t>
                </a:r>
                <a:r>
                  <a:rPr lang="en-US" altLang="zh-CN" sz="2400" kern="100" dirty="0">
                    <a:latin typeface="Times New Roman" panose="02020603050405020304" pitchFamily="18" charset="0"/>
                    <a:ea typeface="宋体" panose="02010600030101010101" pitchFamily="2" charset="-122"/>
                  </a:rPr>
                  <a:t>(g</a:t>
                </a:r>
                <a:r>
                  <a:rPr lang="en-US" altLang="zh-CN" sz="2400" kern="100" dirty="0" smtClean="0">
                    <a:latin typeface="Times New Roman" panose="02020603050405020304" pitchFamily="18" charset="0"/>
                    <a:ea typeface="宋体" panose="02010600030101010101" pitchFamily="2" charset="-122"/>
                  </a:rPr>
                  <a:t>)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rPr>
                  <a:t>CO</a:t>
                </a:r>
                <a:r>
                  <a:rPr lang="en-US" altLang="zh-CN" sz="2400" kern="100" baseline="-25000" dirty="0" smtClean="0">
                    <a:latin typeface="Times New Roman" panose="02020603050405020304" pitchFamily="18" charset="0"/>
                    <a:ea typeface="宋体" panose="02010600030101010101" pitchFamily="2" charset="-122"/>
                  </a:rPr>
                  <a:t>2</a:t>
                </a:r>
                <a:r>
                  <a:rPr lang="en-US" altLang="zh-CN" sz="2400" kern="100" dirty="0" smtClean="0">
                    <a:latin typeface="Times New Roman" panose="02020603050405020304" pitchFamily="18" charset="0"/>
                    <a:ea typeface="宋体" panose="02010600030101010101" pitchFamily="2" charset="-122"/>
                  </a:rPr>
                  <a:t>(g</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NO(g)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kern="100" dirty="0">
                    <a:latin typeface="Times New Roman" panose="02020603050405020304" pitchFamily="18" charset="0"/>
                    <a:ea typeface="宋体" panose="02010600030101010101" pitchFamily="2" charset="-122"/>
                  </a:rPr>
                  <a:t>Δ</a:t>
                </a:r>
                <a:r>
                  <a:rPr lang="en-US" altLang="zh-CN" sz="2400" i="1" kern="100" dirty="0">
                    <a:latin typeface="Times New Roman" panose="02020603050405020304" pitchFamily="18" charset="0"/>
                    <a:ea typeface="宋体" panose="02010600030101010101" pitchFamily="2" charset="-122"/>
                  </a:rPr>
                  <a:t>H</a:t>
                </a:r>
                <a:r>
                  <a:rPr lang="en-US" altLang="zh-CN" sz="2400" kern="100" dirty="0">
                    <a:latin typeface="Times New Roman" panose="02020603050405020304" pitchFamily="18" charset="0"/>
                    <a:ea typeface="宋体" panose="02010600030101010101" pitchFamily="2" charset="-122"/>
                  </a:rPr>
                  <a:t>&lt;0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，升高温度，平衡逆向移动，</a:t>
                </a:r>
                <a:r>
                  <a:rPr lang="en-US" altLang="zh-CN" sz="2400" kern="100" dirty="0">
                    <a:latin typeface="Times New Roman" panose="02020603050405020304" pitchFamily="18" charset="0"/>
                    <a:ea typeface="宋体" panose="02010600030101010101" pitchFamily="2" charset="-122"/>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可以用勒夏特列原理解释</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合成氨</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的反应是放热反应，降低温度，平衡正向移动，有利于生成</a:t>
                </a:r>
                <a:r>
                  <a:rPr lang="en-US" altLang="zh-CN" sz="2400" kern="100" dirty="0">
                    <a:latin typeface="Times New Roman" panose="02020603050405020304" pitchFamily="18" charset="0"/>
                    <a:ea typeface="宋体" panose="02010600030101010101" pitchFamily="2" charset="-122"/>
                  </a:rPr>
                  <a:t>NH</a:t>
                </a:r>
                <a:r>
                  <a:rPr lang="en-US" altLang="zh-CN" sz="2400" kern="100" baseline="-25000" dirty="0">
                    <a:latin typeface="Times New Roman" panose="02020603050405020304" pitchFamily="18" charset="0"/>
                    <a:ea typeface="宋体" panose="02010600030101010101" pitchFamily="2" charset="-122"/>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可以用勒夏特列原理解释。</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27" name="对象 26"/>
            <p:cNvGraphicFramePr>
              <a:graphicFrameLocks noChangeAspect="1"/>
            </p:cNvGraphicFramePr>
            <p:nvPr/>
          </p:nvGraphicFramePr>
          <p:xfrm>
            <a:off x="1644828" y="2605202"/>
            <a:ext cx="1136650" cy="736600"/>
          </p:xfrm>
          <a:graphic>
            <a:graphicData uri="http://schemas.openxmlformats.org/presentationml/2006/ole">
              <mc:AlternateContent xmlns:mc="http://schemas.openxmlformats.org/markup-compatibility/2006">
                <mc:Choice xmlns:v="urn:schemas-microsoft-com:vml" Requires="v">
                  <p:oleObj spid="_x0000_s250940" name="文档" r:id="rId14" imgW="1138555" imgH="739140" progId="Word.Document.12">
                    <p:embed/>
                  </p:oleObj>
                </mc:Choice>
                <mc:Fallback>
                  <p:oleObj name="文档" r:id="rId14" imgW="1138555" imgH="739140" progId="Word.Document.12">
                    <p:embed/>
                    <p:pic>
                      <p:nvPicPr>
                        <p:cNvPr id="0" name="图片 250939"/>
                        <p:cNvPicPr/>
                        <p:nvPr/>
                      </p:nvPicPr>
                      <p:blipFill>
                        <a:blip r:embed="rId15"/>
                        <a:stretch>
                          <a:fillRect/>
                        </a:stretch>
                      </p:blipFill>
                      <p:spPr>
                        <a:xfrm>
                          <a:off x="1644828" y="2605202"/>
                          <a:ext cx="1136650" cy="736600"/>
                        </a:xfrm>
                        <a:prstGeom prst="rect">
                          <a:avLst/>
                        </a:prstGeom>
                      </p:spPr>
                    </p:pic>
                  </p:oleObj>
                </mc:Fallback>
              </mc:AlternateContent>
            </a:graphicData>
          </a:graphic>
        </p:graphicFrame>
        <p:graphicFrame>
          <p:nvGraphicFramePr>
            <p:cNvPr id="28" name="对象 27"/>
            <p:cNvGraphicFramePr>
              <a:graphicFrameLocks noChangeAspect="1"/>
            </p:cNvGraphicFramePr>
            <p:nvPr/>
          </p:nvGraphicFramePr>
          <p:xfrm>
            <a:off x="3409082" y="4221088"/>
            <a:ext cx="1136650" cy="736600"/>
          </p:xfrm>
          <a:graphic>
            <a:graphicData uri="http://schemas.openxmlformats.org/presentationml/2006/ole">
              <mc:AlternateContent xmlns:mc="http://schemas.openxmlformats.org/markup-compatibility/2006">
                <mc:Choice xmlns:v="urn:schemas-microsoft-com:vml" Requires="v">
                  <p:oleObj spid="_x0000_s250941" name="文档" r:id="rId16" imgW="1138555" imgH="739140" progId="Word.Document.12">
                    <p:embed/>
                  </p:oleObj>
                </mc:Choice>
                <mc:Fallback>
                  <p:oleObj name="文档" r:id="rId16" imgW="1138555" imgH="739140" progId="Word.Document.12">
                    <p:embed/>
                    <p:pic>
                      <p:nvPicPr>
                        <p:cNvPr id="0" name="图片 250940"/>
                        <p:cNvPicPr/>
                        <p:nvPr/>
                      </p:nvPicPr>
                      <p:blipFill>
                        <a:blip r:embed="rId17"/>
                        <a:stretch>
                          <a:fillRect/>
                        </a:stretch>
                      </p:blipFill>
                      <p:spPr>
                        <a:xfrm>
                          <a:off x="3409082" y="4221088"/>
                          <a:ext cx="1136650" cy="736600"/>
                        </a:xfrm>
                        <a:prstGeom prst="rect">
                          <a:avLst/>
                        </a:prstGeom>
                      </p:spPr>
                    </p:pic>
                  </p:oleObj>
                </mc:Fallback>
              </mc:AlternateContent>
            </a:graphicData>
          </a:graphic>
        </p:graphicFrame>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390000" y="1134055"/>
            <a:ext cx="11412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反应</a:t>
            </a:r>
            <a:r>
              <a:rPr lang="en-US" altLang="zh-CN" kern="100" dirty="0">
                <a:latin typeface="Times New Roman" panose="02020603050405020304" pitchFamily="18" charset="0"/>
                <a:ea typeface="微软雅黑" panose="020B050302020402020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4</a:t>
            </a:r>
            <a:r>
              <a:rPr lang="en-US" altLang="zh-CN" kern="100" dirty="0">
                <a:latin typeface="Times New Roman" panose="02020603050405020304" pitchFamily="18" charset="0"/>
                <a:ea typeface="微软雅黑" panose="020B0503020204020204" charset="-122"/>
                <a:cs typeface="Courier New" panose="02070309020205020404" pitchFamily="49" charset="0"/>
              </a:rPr>
              <a:t>HS(s</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r>
              <a:rPr lang="en-US" altLang="zh-CN"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NH</a:t>
            </a:r>
            <a:r>
              <a:rPr lang="en-US" altLang="zh-CN" kern="100" baseline="-25000" dirty="0" smtClean="0">
                <a:latin typeface="Times New Roman" panose="02020603050405020304" pitchFamily="18" charset="0"/>
                <a:ea typeface="微软雅黑" panose="020B050302020402020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(g</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latin typeface="Times New Roman" panose="02020603050405020304" pitchFamily="18" charset="0"/>
                <a:ea typeface="微软雅黑" panose="020B0503020204020204" charset="-122"/>
                <a:cs typeface="Courier New" panose="02070309020205020404" pitchFamily="49" charset="0"/>
              </a:rPr>
              <a:t>S(g)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在某温度下达到平衡，下列各种情况不会使平衡发生移动的是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温度、容积不变时，通入</a:t>
            </a:r>
            <a:r>
              <a:rPr lang="en-US" altLang="zh-CN" kern="100" dirty="0">
                <a:latin typeface="Times New Roman" panose="02020603050405020304" pitchFamily="18" charset="0"/>
                <a:ea typeface="微软雅黑" panose="020B050302020402020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气体</a:t>
            </a:r>
            <a:r>
              <a:rPr lang="en-US" altLang="zh-CN" kern="100" dirty="0" smtClean="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B</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移走一部分</a:t>
            </a:r>
            <a:r>
              <a:rPr lang="en-US" altLang="zh-CN" kern="100" dirty="0">
                <a:latin typeface="Times New Roman" panose="02020603050405020304" pitchFamily="18" charset="0"/>
                <a:ea typeface="微软雅黑" panose="020B050302020402020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4</a:t>
            </a:r>
            <a:r>
              <a:rPr lang="en-US" altLang="zh-CN" kern="100" dirty="0">
                <a:latin typeface="Times New Roman" panose="02020603050405020304" pitchFamily="18" charset="0"/>
                <a:ea typeface="微软雅黑" panose="020B0503020204020204" charset="-122"/>
                <a:cs typeface="Courier New" panose="02070309020205020404" pitchFamily="49" charset="0"/>
              </a:rPr>
              <a:t>HS</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固体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容器体积不变，充入</a:t>
            </a:r>
            <a:r>
              <a:rPr lang="en-US" altLang="zh-CN" kern="100" dirty="0" err="1">
                <a:latin typeface="Times New Roman" panose="02020603050405020304" pitchFamily="18" charset="0"/>
                <a:ea typeface="微软雅黑" panose="020B0503020204020204" charset="-122"/>
                <a:cs typeface="Courier New" panose="02070309020205020404" pitchFamily="49" charset="0"/>
              </a:rPr>
              <a:t>HCl</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气体</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D</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保持压强不变，充入氮气</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6324724" y="2204864"/>
            <a:ext cx="756000"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32" name="圆角矩形 31">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2" action="ppaction://hlinksldjump"/>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4" name="圆角矩形 23">
            <a:hlinkClick r:id="rId11" action="ppaction://hlinksldjump"/>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5" name="圆角矩形 24">
            <a:hlinkClick r:id="rId12" action="ppaction://hlinksldjump"/>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7" name="圆角矩形 26">
            <a:hlinkClick r:id="rId13"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nvGraphicFramePr>
        <p:xfrm>
          <a:off x="2696773" y="1315368"/>
          <a:ext cx="1327150" cy="660400"/>
        </p:xfrm>
        <a:graphic>
          <a:graphicData uri="http://schemas.openxmlformats.org/presentationml/2006/ole">
            <mc:AlternateContent xmlns:mc="http://schemas.openxmlformats.org/markup-compatibility/2006">
              <mc:Choice xmlns:v="urn:schemas-microsoft-com:vml" Requires="v">
                <p:oleObj spid="_x0000_s197733" name="文档" r:id="rId14" imgW="1329055" imgH="662940" progId="Word.Document.12">
                  <p:embed/>
                </p:oleObj>
              </mc:Choice>
              <mc:Fallback>
                <p:oleObj name="文档" r:id="rId14" imgW="1329055" imgH="662940" progId="Word.Document.12">
                  <p:embed/>
                  <p:pic>
                    <p:nvPicPr>
                      <p:cNvPr id="0" name="图片 197732"/>
                      <p:cNvPicPr/>
                      <p:nvPr/>
                    </p:nvPicPr>
                    <p:blipFill>
                      <a:blip r:embed="rId15"/>
                      <a:stretch>
                        <a:fillRect/>
                      </a:stretch>
                    </p:blipFill>
                    <p:spPr>
                      <a:xfrm>
                        <a:off x="2696773" y="1315368"/>
                        <a:ext cx="1327150" cy="660400"/>
                      </a:xfrm>
                      <a:prstGeom prst="rect">
                        <a:avLst/>
                      </a:prstGeom>
                    </p:spPr>
                  </p:pic>
                </p:oleObj>
              </mc:Fallback>
            </mc:AlternateContent>
          </a:graphicData>
        </a:graphic>
      </p:graphicFrame>
      <p:grpSp>
        <p:nvGrpSpPr>
          <p:cNvPr id="19" name="组合 18"/>
          <p:cNvGrpSpPr/>
          <p:nvPr/>
        </p:nvGrpSpPr>
        <p:grpSpPr>
          <a:xfrm>
            <a:off x="516000" y="3645024"/>
            <a:ext cx="11160000" cy="2649314"/>
            <a:chOff x="516000" y="1412776"/>
            <a:chExt cx="11160000" cy="2649314"/>
          </a:xfrm>
        </p:grpSpPr>
        <p:grpSp>
          <p:nvGrpSpPr>
            <p:cNvPr id="20" name="组合 19"/>
            <p:cNvGrpSpPr/>
            <p:nvPr/>
          </p:nvGrpSpPr>
          <p:grpSpPr>
            <a:xfrm>
              <a:off x="516000" y="1412776"/>
              <a:ext cx="11160000" cy="2649314"/>
              <a:chOff x="792914" y="3925222"/>
              <a:chExt cx="11160000" cy="2649314"/>
            </a:xfrm>
          </p:grpSpPr>
          <p:sp>
            <p:nvSpPr>
              <p:cNvPr id="22" name="圆角矩形 21"/>
              <p:cNvSpPr/>
              <p:nvPr/>
            </p:nvSpPr>
            <p:spPr>
              <a:xfrm>
                <a:off x="792914" y="4038111"/>
                <a:ext cx="11160000" cy="2536425"/>
              </a:xfrm>
              <a:prstGeom prst="roundRect">
                <a:avLst>
                  <a:gd name="adj" fmla="val 377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3" name="矩形 22"/>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文本框 27"/>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schemeClr val="bg1"/>
                  </a:solidFill>
                  <a:latin typeface="DOUYU Font" pitchFamily="2" charset="-122"/>
                  <a:ea typeface="DOUYU Font" pitchFamily="2" charset="-122"/>
                </a:endParaRPr>
              </a:p>
            </p:txBody>
          </p:sp>
        </p:grpSp>
        <p:sp>
          <p:nvSpPr>
            <p:cNvPr id="21" name="矩形 20"/>
            <p:cNvSpPr/>
            <p:nvPr/>
          </p:nvSpPr>
          <p:spPr>
            <a:xfrm>
              <a:off x="679269" y="1753766"/>
              <a:ext cx="10833462" cy="2308324"/>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a:t>
              </a:r>
              <a:r>
                <a:rPr lang="en-US" altLang="zh-CN" sz="2400" kern="100" dirty="0">
                  <a:latin typeface="Times New Roman" panose="02020603050405020304" pitchFamily="18" charset="0"/>
                  <a:ea typeface="宋体" panose="02010600030101010101" pitchFamily="2" charset="-122"/>
                </a:rPr>
                <a:t>2H</a:t>
              </a:r>
              <a:r>
                <a:rPr lang="en-US" altLang="zh-CN" sz="2400" kern="100" baseline="-25000" dirty="0">
                  <a:latin typeface="Times New Roman" panose="02020603050405020304" pitchFamily="18" charset="0"/>
                  <a:ea typeface="宋体" panose="02010600030101010101" pitchFamily="2" charset="-122"/>
                </a:rPr>
                <a:t>2</a:t>
              </a:r>
              <a:r>
                <a:rPr lang="en-US" altLang="zh-CN" sz="2400" kern="100" dirty="0">
                  <a:latin typeface="Times New Roman" panose="02020603050405020304" pitchFamily="18" charset="0"/>
                  <a:ea typeface="宋体" panose="02010600030101010101" pitchFamily="2" charset="-122"/>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SO</a:t>
              </a:r>
              <a:r>
                <a:rPr lang="en-US" altLang="zh-CN" sz="2400" kern="100" baseline="-25000" dirty="0">
                  <a:latin typeface="Times New Roman" panose="02020603050405020304" pitchFamily="18" charset="0"/>
                  <a:ea typeface="宋体" panose="02010600030101010101" pitchFamily="2" charset="-122"/>
                </a:rPr>
                <a:t>2</a:t>
              </a:r>
              <a:r>
                <a:rPr lang="en-US" altLang="zh-CN" sz="2400" kern="100" spc="-80" dirty="0">
                  <a:latin typeface="Times New Roman" panose="02020603050405020304" pitchFamily="18" charset="0"/>
                  <a:ea typeface="宋体" panose="02010600030101010101" pitchFamily="2" charset="-122"/>
                </a:rPr>
                <a:t>==</a:t>
              </a:r>
              <a:r>
                <a:rPr lang="en-US" altLang="zh-CN" sz="2400" kern="100" dirty="0">
                  <a:latin typeface="Times New Roman" panose="02020603050405020304" pitchFamily="18" charset="0"/>
                  <a:ea typeface="宋体" panose="02010600030101010101" pitchFamily="2" charset="-122"/>
                </a:rPr>
                <a:t>=3S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2H</a:t>
              </a:r>
              <a:r>
                <a:rPr lang="en-US" altLang="zh-CN" sz="2400" kern="100" baseline="-25000" dirty="0">
                  <a:latin typeface="Times New Roman" panose="02020603050405020304" pitchFamily="18" charset="0"/>
                  <a:ea typeface="宋体" panose="02010600030101010101" pitchFamily="2" charset="-122"/>
                </a:rPr>
                <a:t>2</a:t>
              </a:r>
              <a:r>
                <a:rPr lang="en-US" altLang="zh-CN" sz="2400" kern="100" dirty="0">
                  <a:latin typeface="Times New Roman" panose="02020603050405020304" pitchFamily="18" charset="0"/>
                  <a:ea typeface="宋体" panose="02010600030101010101" pitchFamily="2" charset="-122"/>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，通入</a:t>
              </a:r>
              <a:r>
                <a:rPr lang="en-US" altLang="zh-CN" sz="2400" kern="100" dirty="0">
                  <a:latin typeface="Times New Roman" panose="02020603050405020304" pitchFamily="18" charset="0"/>
                  <a:ea typeface="宋体" panose="02010600030101010101" pitchFamily="2" charset="-122"/>
                </a:rPr>
                <a:t>SO</a:t>
              </a:r>
              <a:r>
                <a:rPr lang="en-US" altLang="zh-CN" sz="2400" kern="100" baseline="-25000" dirty="0">
                  <a:latin typeface="Times New Roman" panose="02020603050405020304" pitchFamily="18" charset="0"/>
                  <a:ea typeface="宋体" panose="02010600030101010101" pitchFamily="2" charset="-122"/>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气体使反应正向移动</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项，增减固体的量不影响平衡</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a:t>
              </a:r>
              <a:r>
                <a:rPr lang="en-US" altLang="zh-CN" sz="2400" kern="100" dirty="0">
                  <a:latin typeface="Times New Roman" panose="02020603050405020304" pitchFamily="18" charset="0"/>
                  <a:ea typeface="宋体" panose="02010600030101010101" pitchFamily="2" charset="-122"/>
                </a:rPr>
                <a:t>NH</a:t>
              </a:r>
              <a:r>
                <a:rPr lang="en-US" altLang="zh-CN" sz="2400" kern="100" baseline="-25000" dirty="0">
                  <a:latin typeface="Times New Roman" panose="02020603050405020304" pitchFamily="18" charset="0"/>
                  <a:ea typeface="宋体" panose="02010600030101010101" pitchFamily="2" charset="-122"/>
                </a:rPr>
                <a:t>3</a:t>
              </a:r>
              <a:r>
                <a:rPr lang="en-US" altLang="zh-CN" sz="2400" kern="100" dirty="0">
                  <a:latin typeface="Times New Roman" panose="02020603050405020304" pitchFamily="18" charset="0"/>
                  <a:ea typeface="宋体" panose="02010600030101010101" pitchFamily="2" charset="-122"/>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rPr>
                <a:t>HCl</a:t>
              </a:r>
              <a:r>
                <a:rPr lang="en-US" altLang="zh-CN" sz="2400" kern="100" dirty="0">
                  <a:latin typeface="Times New Roman" panose="02020603050405020304" pitchFamily="18" charset="0"/>
                  <a:ea typeface="宋体" panose="02010600030101010101" pitchFamily="2" charset="-122"/>
                </a:rPr>
                <a:t>(g)</a:t>
              </a:r>
              <a:r>
                <a:rPr lang="en-US" altLang="zh-CN" sz="2400" kern="100" spc="-80" dirty="0">
                  <a:latin typeface="Times New Roman" panose="02020603050405020304" pitchFamily="18" charset="0"/>
                  <a:ea typeface="宋体" panose="02010600030101010101" pitchFamily="2" charset="-122"/>
                </a:rPr>
                <a:t>==</a:t>
              </a:r>
              <a:r>
                <a:rPr lang="en-US" altLang="zh-CN" sz="2400" kern="100" dirty="0">
                  <a:latin typeface="Times New Roman" panose="02020603050405020304" pitchFamily="18" charset="0"/>
                  <a:ea typeface="宋体" panose="02010600030101010101" pitchFamily="2" charset="-122"/>
                </a:rPr>
                <a:t>=NH</a:t>
              </a:r>
              <a:r>
                <a:rPr lang="en-US" altLang="zh-CN" sz="2400" kern="100" baseline="-25000" dirty="0">
                  <a:latin typeface="Times New Roman" panose="02020603050405020304" pitchFamily="18" charset="0"/>
                  <a:ea typeface="宋体" panose="02010600030101010101" pitchFamily="2" charset="-122"/>
                </a:rPr>
                <a:t>4</a:t>
              </a:r>
              <a:r>
                <a:rPr lang="en-US" altLang="zh-CN" sz="2400" kern="100" dirty="0">
                  <a:latin typeface="Times New Roman" panose="02020603050405020304" pitchFamily="18" charset="0"/>
                  <a:ea typeface="宋体" panose="02010600030101010101" pitchFamily="2" charset="-122"/>
                </a:rPr>
                <a:t>Cl(s)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，充入</a:t>
              </a:r>
              <a:r>
                <a:rPr lang="en-US" altLang="zh-CN" sz="2400" kern="100" dirty="0" err="1">
                  <a:latin typeface="Times New Roman" panose="02020603050405020304" pitchFamily="18" charset="0"/>
                  <a:ea typeface="宋体" panose="02010600030101010101" pitchFamily="2" charset="-122"/>
                </a:rPr>
                <a:t>HCl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气体使反应正向移动</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项，保持压强不变，充入氮气，平衡向正反应方向移动。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390000" y="1052736"/>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对于可逆反应</a:t>
            </a:r>
            <a:r>
              <a:rPr lang="en-US" altLang="zh-CN" kern="100" dirty="0">
                <a:latin typeface="Times New Roman" panose="02020603050405020304" pitchFamily="18" charset="0"/>
                <a:ea typeface="微软雅黑" panose="020B0503020204020204" charset="-122"/>
                <a:cs typeface="Courier New" panose="02070309020205020404" pitchFamily="49" charset="0"/>
              </a:rPr>
              <a:t>4NH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3</a:t>
            </a:r>
            <a:r>
              <a:rPr lang="en-US" altLang="zh-CN" kern="100" dirty="0">
                <a:latin typeface="Times New Roman" panose="02020603050405020304" pitchFamily="18" charset="0"/>
                <a:ea typeface="微软雅黑" panose="020B0503020204020204" charset="-122"/>
                <a:cs typeface="Courier New" panose="02070309020205020404" pitchFamily="49" charset="0"/>
              </a:rPr>
              <a:t>(g)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5O</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latin typeface="Times New Roman" panose="02020603050405020304" pitchFamily="18" charset="0"/>
                <a:ea typeface="微软雅黑" panose="020B0503020204020204" charset="-122"/>
                <a:cs typeface="Courier New" panose="02070309020205020404" pitchFamily="49" charset="0"/>
              </a:rPr>
              <a:t>(g</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r>
              <a:rPr lang="en-US" altLang="zh-CN"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4NO(g</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6H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latin typeface="Times New Roman" panose="02020603050405020304" pitchFamily="18" charset="0"/>
                <a:ea typeface="微软雅黑" panose="020B0503020204020204" charset="-122"/>
                <a:cs typeface="Courier New" panose="02070309020205020404" pitchFamily="49" charset="0"/>
              </a:rPr>
              <a:t>O(g)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，下列叙述正确的是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达到化学平衡时，</a:t>
            </a:r>
            <a:r>
              <a:rPr lang="en-US" altLang="zh-CN" kern="100" dirty="0">
                <a:latin typeface="Times New Roman" panose="02020603050405020304" pitchFamily="18" charset="0"/>
                <a:ea typeface="微软雅黑" panose="020B0503020204020204" charset="-122"/>
                <a:cs typeface="Courier New" panose="02070309020205020404" pitchFamily="49" charset="0"/>
              </a:rPr>
              <a:t>4</a:t>
            </a:r>
            <a:r>
              <a:rPr lang="en-US" altLang="zh-CN" i="1" kern="100" dirty="0">
                <a:latin typeface="Book Antiqua" panose="02040602050305030304" pitchFamily="18" charset="0"/>
                <a:ea typeface="微软雅黑" panose="020B050302020402020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charset="-122"/>
                <a:cs typeface="Times New Roman" panose="02020603050405020304" pitchFamily="18" charset="0"/>
              </a:rPr>
              <a:t>正</a:t>
            </a:r>
            <a:r>
              <a:rPr lang="en-US" altLang="zh-CN" kern="100" dirty="0">
                <a:latin typeface="Times New Roman" panose="02020603050405020304" pitchFamily="18" charset="0"/>
                <a:ea typeface="微软雅黑" panose="020B050302020402020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5</a:t>
            </a:r>
            <a:r>
              <a:rPr lang="en-US" altLang="zh-CN" i="1" kern="100" dirty="0">
                <a:latin typeface="Book Antiqua" panose="02040602050305030304" pitchFamily="18" charset="0"/>
                <a:ea typeface="微软雅黑" panose="020B050302020402020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charset="-122"/>
                <a:cs typeface="Times New Roman" panose="02020603050405020304" pitchFamily="18" charset="0"/>
              </a:rPr>
              <a:t>逆</a:t>
            </a:r>
            <a:r>
              <a:rPr lang="en-US" altLang="zh-CN" kern="100" dirty="0">
                <a:latin typeface="Times New Roman" panose="02020603050405020304" pitchFamily="18" charset="0"/>
                <a:ea typeface="微软雅黑" panose="020B0503020204020204" charset="-122"/>
                <a:cs typeface="Courier New" panose="02070309020205020404" pitchFamily="49" charset="0"/>
              </a:rPr>
              <a:t>(NO)</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若单位时间内生成</a:t>
            </a:r>
            <a:r>
              <a:rPr lang="en-US" altLang="zh-CN" i="1" kern="100" dirty="0">
                <a:latin typeface="Times New Roman" panose="02020603050405020304" pitchFamily="18" charset="0"/>
                <a:ea typeface="微软雅黑" panose="020B0503020204020204" charset="-122"/>
                <a:cs typeface="Courier New" panose="02070309020205020404" pitchFamily="49" charset="0"/>
              </a:rPr>
              <a:t>n</a:t>
            </a:r>
            <a:r>
              <a:rPr lang="en-US" altLang="zh-CN" kern="100" dirty="0">
                <a:latin typeface="Times New Roman" panose="02020603050405020304" pitchFamily="18" charset="0"/>
                <a:ea typeface="微软雅黑" panose="020B050302020402020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charset="-122"/>
                <a:cs typeface="Courier New" panose="02070309020205020404" pitchFamily="49" charset="0"/>
              </a:rPr>
              <a:t> NO</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的同时，消耗</a:t>
            </a:r>
            <a:r>
              <a:rPr lang="en-US" altLang="zh-CN" i="1" kern="100" dirty="0">
                <a:latin typeface="Times New Roman" panose="02020603050405020304" pitchFamily="18" charset="0"/>
                <a:ea typeface="微软雅黑" panose="020B0503020204020204" charset="-122"/>
                <a:cs typeface="Courier New" panose="02070309020205020404" pitchFamily="49" charset="0"/>
              </a:rPr>
              <a:t>n</a:t>
            </a:r>
            <a:r>
              <a:rPr lang="en-US" altLang="zh-CN" kern="100" dirty="0">
                <a:latin typeface="Times New Roman" panose="02020603050405020304" pitchFamily="18" charset="0"/>
                <a:ea typeface="微软雅黑" panose="020B050302020402020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charset="-122"/>
                <a:cs typeface="Courier New" panose="02070309020205020404" pitchFamily="49" charset="0"/>
              </a:rPr>
              <a:t> NH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，则反应达到平衡状态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达到化学平衡时，若增大容器容积，则正反应速率减小，逆反应速率增大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D.</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化学反应速率关系是</a:t>
            </a: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en-US" altLang="zh-CN" i="1" kern="100" dirty="0">
                <a:latin typeface="Book Antiqua" panose="02040602050305030304" pitchFamily="18" charset="0"/>
                <a:ea typeface="微软雅黑" panose="020B050302020402020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charset="-122"/>
                <a:cs typeface="Times New Roman" panose="02020603050405020304" pitchFamily="18" charset="0"/>
              </a:rPr>
              <a:t>正</a:t>
            </a:r>
            <a:r>
              <a:rPr lang="en-US" altLang="zh-CN" kern="100" dirty="0">
                <a:latin typeface="Times New Roman" panose="02020603050405020304" pitchFamily="18" charset="0"/>
                <a:ea typeface="微软雅黑" panose="020B050302020402020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3</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en-US" altLang="zh-CN" i="1" kern="100" dirty="0">
                <a:latin typeface="Book Antiqua" panose="02040602050305030304" pitchFamily="18" charset="0"/>
                <a:ea typeface="微软雅黑" panose="020B050302020402020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charset="-122"/>
                <a:cs typeface="Times New Roman" panose="02020603050405020304" pitchFamily="18" charset="0"/>
              </a:rPr>
              <a:t>逆</a:t>
            </a:r>
            <a:r>
              <a:rPr lang="en-US" altLang="zh-CN"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latin typeface="Times New Roman" panose="02020603050405020304" pitchFamily="18" charset="0"/>
                <a:ea typeface="微软雅黑" panose="020B0503020204020204" charset="-122"/>
                <a:cs typeface="Courier New" panose="02070309020205020404" pitchFamily="49" charset="0"/>
              </a:rPr>
              <a:t>O)</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249353" y="1628800"/>
            <a:ext cx="756000"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38" name="圆角矩形 37">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3" action="ppaction://hlinksldjump"/>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3" name="圆角矩形 22">
            <a:hlinkClick r:id="rId11" action="ppaction://hlinksldjump"/>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5" name="圆角矩形 24">
            <a:hlinkClick r:id="rId12" action="ppaction://hlinksldjump"/>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7" name="圆角矩形 26">
            <a:hlinkClick r:id="rId13"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graphicFrame>
        <p:nvGraphicFramePr>
          <p:cNvPr id="19" name="对象 18"/>
          <p:cNvGraphicFramePr>
            <a:graphicFrameLocks noChangeAspect="1"/>
          </p:cNvGraphicFramePr>
          <p:nvPr/>
        </p:nvGraphicFramePr>
        <p:xfrm>
          <a:off x="4817618" y="1196752"/>
          <a:ext cx="1136650" cy="736600"/>
        </p:xfrm>
        <a:graphic>
          <a:graphicData uri="http://schemas.openxmlformats.org/presentationml/2006/ole">
            <mc:AlternateContent xmlns:mc="http://schemas.openxmlformats.org/markup-compatibility/2006">
              <mc:Choice xmlns:v="urn:schemas-microsoft-com:vml" Requires="v">
                <p:oleObj spid="_x0000_s251932" name="文档" r:id="rId14" imgW="1138555" imgH="739140" progId="Word.Document.12">
                  <p:embed/>
                </p:oleObj>
              </mc:Choice>
              <mc:Fallback>
                <p:oleObj name="文档" r:id="rId14" imgW="1138555" imgH="739140" progId="Word.Document.12">
                  <p:embed/>
                  <p:pic>
                    <p:nvPicPr>
                      <p:cNvPr id="0" name="图片 251931"/>
                      <p:cNvPicPr/>
                      <p:nvPr/>
                    </p:nvPicPr>
                    <p:blipFill>
                      <a:blip r:embed="rId15"/>
                      <a:stretch>
                        <a:fillRect/>
                      </a:stretch>
                    </p:blipFill>
                    <p:spPr>
                      <a:xfrm>
                        <a:off x="4817618" y="1196752"/>
                        <a:ext cx="1136650" cy="736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3" action="ppaction://hlinksldjump"/>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3" name="圆角矩形 22">
            <a:hlinkClick r:id="rId11" action="ppaction://hlinksldjump"/>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5" name="圆角矩形 24">
            <a:hlinkClick r:id="rId12" action="ppaction://hlinksldjump"/>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7" name="圆角矩形 26">
            <a:hlinkClick r:id="rId13"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grpSp>
        <p:nvGrpSpPr>
          <p:cNvPr id="19" name="组合 18"/>
          <p:cNvGrpSpPr/>
          <p:nvPr/>
        </p:nvGrpSpPr>
        <p:grpSpPr>
          <a:xfrm>
            <a:off x="516000" y="1196752"/>
            <a:ext cx="11160000" cy="4320480"/>
            <a:chOff x="792914" y="3925222"/>
            <a:chExt cx="11160000" cy="4320480"/>
          </a:xfrm>
        </p:grpSpPr>
        <p:sp>
          <p:nvSpPr>
            <p:cNvPr id="20" name="圆角矩形 19"/>
            <p:cNvSpPr/>
            <p:nvPr/>
          </p:nvSpPr>
          <p:spPr>
            <a:xfrm>
              <a:off x="792914" y="4038112"/>
              <a:ext cx="11160000" cy="4207590"/>
            </a:xfrm>
            <a:prstGeom prst="roundRect">
              <a:avLst>
                <a:gd name="adj" fmla="val 249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schemeClr val="bg1"/>
                </a:solidFill>
                <a:latin typeface="DOUYU Font" pitchFamily="2" charset="-122"/>
                <a:ea typeface="DOUYU Font" pitchFamily="2" charset="-122"/>
              </a:endParaRPr>
            </a:p>
          </p:txBody>
        </p:sp>
        <p:sp>
          <p:nvSpPr>
            <p:cNvPr id="24" name="文本框 23"/>
            <p:cNvSpPr txBox="1"/>
            <p:nvPr/>
          </p:nvSpPr>
          <p:spPr>
            <a:xfrm>
              <a:off x="1024629" y="4213254"/>
              <a:ext cx="10695407" cy="3970318"/>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rPr>
                <a:t>4</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en-US" altLang="zh-CN" sz="2400" kern="100" dirty="0">
                  <a:latin typeface="Times New Roman" panose="02020603050405020304" pitchFamily="18" charset="0"/>
                  <a:ea typeface="宋体" panose="02010600030101010101" pitchFamily="2" charset="-122"/>
                </a:rPr>
                <a:t>(O</a:t>
              </a:r>
              <a:r>
                <a:rPr lang="en-US" altLang="zh-CN" sz="2400" kern="100" baseline="-25000" dirty="0">
                  <a:latin typeface="Times New Roman" panose="02020603050405020304" pitchFamily="18" charset="0"/>
                  <a:ea typeface="宋体" panose="02010600030101010101" pitchFamily="2" charset="-122"/>
                </a:rPr>
                <a:t>2</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5</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en-US" altLang="zh-CN" sz="2400" kern="100" dirty="0">
                  <a:latin typeface="Times New Roman" panose="02020603050405020304" pitchFamily="18" charset="0"/>
                  <a:ea typeface="宋体" panose="02010600030101010101" pitchFamily="2" charset="-122"/>
                </a:rPr>
                <a:t>(NO)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，表示正反应速率和逆反应速率相等，反应达到平衡状态，</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单位时间内生成</a:t>
              </a:r>
              <a:r>
                <a:rPr lang="en-US" altLang="zh-CN" sz="2400" i="1" kern="100" dirty="0">
                  <a:latin typeface="Times New Roman" panose="02020603050405020304" pitchFamily="18" charset="0"/>
                  <a:ea typeface="宋体" panose="02010600030101010101" pitchFamily="2" charset="-122"/>
                </a:rPr>
                <a:t>n</a:t>
              </a:r>
              <a:r>
                <a:rPr lang="en-US" altLang="zh-CN" sz="2400" kern="100" dirty="0">
                  <a:latin typeface="Times New Roman" panose="02020603050405020304" pitchFamily="18" charset="0"/>
                  <a:ea typeface="宋体" panose="02010600030101010101" pitchFamily="2" charset="-122"/>
                </a:rPr>
                <a:t> </a:t>
              </a:r>
              <a:r>
                <a:rPr lang="en-US" altLang="zh-CN" sz="2400" kern="100" dirty="0" err="1">
                  <a:latin typeface="Times New Roman" panose="02020603050405020304" pitchFamily="18" charset="0"/>
                  <a:ea typeface="宋体" panose="02010600030101010101" pitchFamily="2" charset="-122"/>
                </a:rPr>
                <a:t>mol</a:t>
              </a:r>
              <a:r>
                <a:rPr lang="en-US" altLang="zh-CN" sz="2400" kern="100" dirty="0">
                  <a:latin typeface="Times New Roman" panose="02020603050405020304" pitchFamily="18" charset="0"/>
                  <a:ea typeface="宋体" panose="02010600030101010101" pitchFamily="2" charset="-122"/>
                </a:rPr>
                <a:t> NO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的同时，消耗</a:t>
              </a:r>
              <a:r>
                <a:rPr lang="en-US" altLang="zh-CN" sz="2400" i="1" kern="100" dirty="0">
                  <a:latin typeface="Times New Roman" panose="02020603050405020304" pitchFamily="18" charset="0"/>
                  <a:ea typeface="宋体" panose="02010600030101010101" pitchFamily="2" charset="-122"/>
                </a:rPr>
                <a:t>n</a:t>
              </a:r>
              <a:r>
                <a:rPr lang="en-US" altLang="zh-CN" sz="2400" kern="100" dirty="0">
                  <a:latin typeface="Times New Roman" panose="02020603050405020304" pitchFamily="18" charset="0"/>
                  <a:ea typeface="宋体" panose="02010600030101010101" pitchFamily="2" charset="-122"/>
                </a:rPr>
                <a:t> </a:t>
              </a:r>
              <a:r>
                <a:rPr lang="en-US" altLang="zh-CN" sz="2400" kern="100" dirty="0" err="1">
                  <a:latin typeface="Times New Roman" panose="02020603050405020304" pitchFamily="18" charset="0"/>
                  <a:ea typeface="宋体" panose="02010600030101010101" pitchFamily="2" charset="-122"/>
                </a:rPr>
                <a:t>mol</a:t>
              </a:r>
              <a:r>
                <a:rPr lang="en-US" altLang="zh-CN" sz="2400" kern="100" dirty="0">
                  <a:latin typeface="Times New Roman" panose="02020603050405020304" pitchFamily="18" charset="0"/>
                  <a:ea typeface="宋体" panose="02010600030101010101" pitchFamily="2" charset="-122"/>
                </a:rPr>
                <a:t> NH</a:t>
              </a:r>
              <a:r>
                <a:rPr lang="en-US" altLang="zh-CN" sz="2400" kern="100" baseline="-25000" dirty="0">
                  <a:latin typeface="Times New Roman" panose="02020603050405020304" pitchFamily="18" charset="0"/>
                  <a:ea typeface="宋体" panose="02010600030101010101" pitchFamily="2" charset="-122"/>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，都表示反应正向进行，不能说明达到平衡状态，</a:t>
              </a:r>
              <a:r>
                <a:rPr lang="en-US" altLang="zh-CN" sz="2400" kern="100" dirty="0">
                  <a:latin typeface="Times New Roman" panose="02020603050405020304" pitchFamily="18" charset="0"/>
                  <a:ea typeface="宋体" panose="02010600030101010101" pitchFamily="2" charset="-122"/>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达到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化学平衡时，若增大容器容积，则物质的浓度减小，正、逆反应速率均减小，</a:t>
              </a:r>
              <a:r>
                <a:rPr lang="en-US" altLang="zh-CN" sz="2400" kern="100" dirty="0">
                  <a:latin typeface="Times New Roman" panose="02020603050405020304" pitchFamily="18" charset="0"/>
                  <a:ea typeface="宋体" panose="02010600030101010101" pitchFamily="2" charset="-122"/>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的化学反应速率关系是</a:t>
              </a:r>
              <a:r>
                <a:rPr lang="en-US" altLang="zh-CN" sz="2400" kern="100" dirty="0">
                  <a:latin typeface="Times New Roman" panose="02020603050405020304" pitchFamily="18" charset="0"/>
                  <a:ea typeface="宋体" panose="02010600030101010101" pitchFamily="2" charset="-122"/>
                </a:rPr>
                <a:t>3</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en-US" altLang="zh-CN" sz="2400" kern="100" dirty="0">
                  <a:latin typeface="Times New Roman" panose="02020603050405020304" pitchFamily="18" charset="0"/>
                  <a:ea typeface="宋体" panose="02010600030101010101" pitchFamily="2" charset="-122"/>
                </a:rPr>
                <a:t>(NH</a:t>
              </a:r>
              <a:r>
                <a:rPr lang="en-US" altLang="zh-CN" sz="2400" kern="100" baseline="-25000" dirty="0">
                  <a:latin typeface="Times New Roman" panose="02020603050405020304" pitchFamily="18" charset="0"/>
                  <a:ea typeface="宋体" panose="02010600030101010101" pitchFamily="2" charset="-122"/>
                </a:rPr>
                <a:t>3</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2</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en-US" altLang="zh-CN" sz="2400" kern="100" dirty="0">
                  <a:latin typeface="Times New Roman" panose="02020603050405020304" pitchFamily="18" charset="0"/>
                  <a:ea typeface="宋体" panose="02010600030101010101" pitchFamily="2" charset="-122"/>
                </a:rPr>
                <a:t>(H</a:t>
              </a:r>
              <a:r>
                <a:rPr lang="en-US" altLang="zh-CN" sz="2400" kern="100" baseline="-25000" dirty="0">
                  <a:latin typeface="Times New Roman" panose="02020603050405020304" pitchFamily="18" charset="0"/>
                  <a:ea typeface="宋体" panose="02010600030101010101" pitchFamily="2" charset="-122"/>
                </a:rPr>
                <a:t>2</a:t>
              </a:r>
              <a:r>
                <a:rPr lang="en-US" altLang="zh-CN" sz="2400" kern="100" dirty="0">
                  <a:latin typeface="Times New Roman" panose="02020603050405020304" pitchFamily="18" charset="0"/>
                  <a:ea typeface="宋体" panose="02010600030101010101" pitchFamily="2" charset="-122"/>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9552" y="908720"/>
            <a:ext cx="11112896" cy="1754326"/>
          </a:xfrm>
          <a:prstGeom prst="rect">
            <a:avLst/>
          </a:prstGeom>
        </p:spPr>
        <p:txBody>
          <a:bodyPr wrap="square">
            <a:spAutoFit/>
          </a:bodyPr>
          <a:lstStyle/>
          <a:p>
            <a:pPr>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反应</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2SO</a:t>
            </a:r>
            <a:r>
              <a:rPr lang="en-US" altLang="zh-CN" sz="2400"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(g</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   </a:t>
            </a:r>
            <a:r>
              <a:rPr lang="en-US" altLang="zh-CN" sz="2400"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2SO</a:t>
            </a:r>
            <a:r>
              <a:rPr lang="en-US" altLang="zh-CN" sz="2400" kern="100" baseline="-25000" dirty="0" smtClean="0">
                <a:latin typeface="Times New Roman" panose="02020603050405020304" pitchFamily="18" charset="0"/>
                <a:ea typeface="微软雅黑" panose="020B050302020402020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已达平衡，如果其他条件不变时，分别改变下列条件，对化学反应速率和化学平衡产生影响，下列条件与图像不相符的是</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i="1" kern="100" dirty="0">
                <a:latin typeface="Book Antiqua" panose="02040602050305030304" pitchFamily="18" charset="0"/>
                <a:ea typeface="微软雅黑" panose="020B050302020402020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charset="-122"/>
                <a:cs typeface="Times New Roman" panose="02020603050405020304" pitchFamily="18" charset="0"/>
              </a:rPr>
              <a:t>正</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i="1" kern="100" dirty="0">
                <a:latin typeface="Book Antiqua" panose="02040602050305030304" pitchFamily="18" charset="0"/>
                <a:ea typeface="微软雅黑" panose="020B050302020402020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charset="-122"/>
                <a:cs typeface="Times New Roman" panose="02020603050405020304" pitchFamily="18" charset="0"/>
              </a:rPr>
              <a:t>逆</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时改变条件，</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时重新建立平衡</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4" action="ppaction://hlinksldjump"/>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4" name="圆角矩形 23">
            <a:hlinkClick r:id="rId11" action="ppaction://hlinksldjump"/>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5" name="圆角矩形 24">
            <a:hlinkClick r:id="rId12" action="ppaction://hlinksldjump"/>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3"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nvGraphicFramePr>
        <p:xfrm>
          <a:off x="3536206" y="1074525"/>
          <a:ext cx="1250950" cy="839788"/>
        </p:xfrm>
        <a:graphic>
          <a:graphicData uri="http://schemas.openxmlformats.org/presentationml/2006/ole">
            <mc:AlternateContent xmlns:mc="http://schemas.openxmlformats.org/markup-compatibility/2006">
              <mc:Choice xmlns:v="urn:schemas-microsoft-com:vml" Requires="v">
                <p:oleObj spid="_x0000_s68266" name="文档" r:id="rId14" imgW="1252855" imgH="841375" progId="Word.Document.12">
                  <p:embed/>
                </p:oleObj>
              </mc:Choice>
              <mc:Fallback>
                <p:oleObj name="文档" r:id="rId14" imgW="1252855" imgH="841375" progId="Word.Document.12">
                  <p:embed/>
                  <p:pic>
                    <p:nvPicPr>
                      <p:cNvPr id="0" name="图片 68265"/>
                      <p:cNvPicPr/>
                      <p:nvPr/>
                    </p:nvPicPr>
                    <p:blipFill>
                      <a:blip r:embed="rId15"/>
                      <a:stretch>
                        <a:fillRect/>
                      </a:stretch>
                    </p:blipFill>
                    <p:spPr>
                      <a:xfrm>
                        <a:off x="3536206" y="1074525"/>
                        <a:ext cx="1250950" cy="839788"/>
                      </a:xfrm>
                      <a:prstGeom prst="rect">
                        <a:avLst/>
                      </a:prstGeom>
                    </p:spPr>
                  </p:pic>
                </p:oleObj>
              </mc:Fallback>
            </mc:AlternateContent>
          </a:graphicData>
        </a:graphic>
      </p:graphicFrame>
      <p:pic>
        <p:nvPicPr>
          <p:cNvPr id="68239" name="Picture 655" descr="7-36B"/>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1464" y="2981070"/>
            <a:ext cx="4457862" cy="196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240" name="Picture 656" descr="7-36A"/>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02071" y="3037083"/>
            <a:ext cx="4502441" cy="190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9"/>
          <p:cNvSpPr txBox="1"/>
          <p:nvPr/>
        </p:nvSpPr>
        <p:spPr>
          <a:xfrm>
            <a:off x="6316300" y="4365104"/>
            <a:ext cx="756000"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4" action="ppaction://hlinksldjump"/>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4" name="圆角矩形 23">
            <a:hlinkClick r:id="rId11" action="ppaction://hlinksldjump"/>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5" name="圆角矩形 24">
            <a:hlinkClick r:id="rId12" action="ppaction://hlinksldjump"/>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3"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grpSp>
        <p:nvGrpSpPr>
          <p:cNvPr id="20" name="组合 19"/>
          <p:cNvGrpSpPr/>
          <p:nvPr/>
        </p:nvGrpSpPr>
        <p:grpSpPr>
          <a:xfrm>
            <a:off x="516000" y="1268760"/>
            <a:ext cx="11160000" cy="2736304"/>
            <a:chOff x="792914" y="3925222"/>
            <a:chExt cx="11160000" cy="2736304"/>
          </a:xfrm>
        </p:grpSpPr>
        <p:sp>
          <p:nvSpPr>
            <p:cNvPr id="21" name="圆角矩形 20"/>
            <p:cNvSpPr/>
            <p:nvPr/>
          </p:nvSpPr>
          <p:spPr>
            <a:xfrm>
              <a:off x="792914" y="4038112"/>
              <a:ext cx="11160000" cy="2623414"/>
            </a:xfrm>
            <a:prstGeom prst="roundRect">
              <a:avLst>
                <a:gd name="adj" fmla="val 2936"/>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schemeClr val="bg1"/>
                </a:solidFill>
                <a:latin typeface="DOUYU Font" pitchFamily="2" charset="-122"/>
                <a:ea typeface="DOUYU Font" pitchFamily="2" charset="-122"/>
              </a:endParaRPr>
            </a:p>
          </p:txBody>
        </p:sp>
        <p:sp>
          <p:nvSpPr>
            <p:cNvPr id="26" name="文本框 25"/>
            <p:cNvSpPr txBox="1"/>
            <p:nvPr/>
          </p:nvSpPr>
          <p:spPr>
            <a:xfrm>
              <a:off x="971152" y="4209186"/>
              <a:ext cx="10586338" cy="2308324"/>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瞬间不变，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增大</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压强，</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瞬间都增大</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smtClean="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增大的倍数大于</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升高</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瞬间都增大，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加入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催化剂</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smtClean="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同时同倍数增大，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406400" y="1016000"/>
          <a:ext cx="11391900" cy="4978400"/>
        </p:xfrm>
        <a:graphic>
          <a:graphicData uri="http://schemas.openxmlformats.org/presentationml/2006/ole">
            <mc:AlternateContent xmlns:mc="http://schemas.openxmlformats.org/markup-compatibility/2006">
              <mc:Choice xmlns:v="urn:schemas-microsoft-com:vml" Requires="v">
                <p:oleObj spid="_x0000_s252953" name="文档" r:id="rId1" imgW="11402695" imgH="4971415" progId="Word.Document.12">
                  <p:embed/>
                </p:oleObj>
              </mc:Choice>
              <mc:Fallback>
                <p:oleObj name="文档" r:id="rId1" imgW="11402695" imgH="4971415" progId="Word.Document.12">
                  <p:embed/>
                  <p:pic>
                    <p:nvPicPr>
                      <p:cNvPr id="0" name="图片 252952"/>
                      <p:cNvPicPr/>
                      <p:nvPr/>
                    </p:nvPicPr>
                    <p:blipFill>
                      <a:blip r:embed="rId2"/>
                      <a:stretch>
                        <a:fillRect/>
                      </a:stretch>
                    </p:blipFill>
                    <p:spPr>
                      <a:xfrm>
                        <a:off x="406400" y="1016000"/>
                        <a:ext cx="11391900" cy="4978400"/>
                      </a:xfrm>
                      <a:prstGeom prst="rect">
                        <a:avLst/>
                      </a:prstGeom>
                    </p:spPr>
                  </p:pic>
                </p:oleObj>
              </mc:Fallback>
            </mc:AlternateContent>
          </a:graphicData>
        </a:graphic>
      </p:graphicFrame>
      <p:sp>
        <p:nvSpPr>
          <p:cNvPr id="33" name="圆角矩形 32">
            <a:hlinkClick r:id="rId3"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4"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5"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6"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7" action="ppaction://hlinksldjump"/>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8" name="圆角矩形 37">
            <a:hlinkClick r:id="rId8"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4" name="圆角矩形 23">
            <a:hlinkClick r:id="rId13" action="ppaction://hlinksldjump"/>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5" name="圆角矩形 24">
            <a:hlinkClick r:id="rId14" action="ppaction://hlinksldjump"/>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7" name="圆角矩形 26">
            <a:hlinkClick r:id="rId15"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TextBox 9"/>
          <p:cNvSpPr txBox="1"/>
          <p:nvPr/>
        </p:nvSpPr>
        <p:spPr>
          <a:xfrm>
            <a:off x="121516" y="4149080"/>
            <a:ext cx="756000"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pic>
        <p:nvPicPr>
          <p:cNvPr id="252930" name="Picture 2" descr="7-4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1628" y="2275035"/>
            <a:ext cx="3106894" cy="246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5" action="ppaction://hlinksldjump"/>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8" name="圆角矩形 37">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4" name="圆角矩形 23">
            <a:hlinkClick r:id="rId11" action="ppaction://hlinksldjump"/>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5" name="圆角矩形 24">
            <a:hlinkClick r:id="rId12" action="ppaction://hlinksldjump"/>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7" name="圆角矩形 26">
            <a:hlinkClick r:id="rId13"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grpSp>
        <p:nvGrpSpPr>
          <p:cNvPr id="4" name="组合 3"/>
          <p:cNvGrpSpPr/>
          <p:nvPr/>
        </p:nvGrpSpPr>
        <p:grpSpPr>
          <a:xfrm>
            <a:off x="516000" y="1124744"/>
            <a:ext cx="11160000" cy="5544616"/>
            <a:chOff x="516000" y="1268760"/>
            <a:chExt cx="11160000" cy="5544616"/>
          </a:xfrm>
        </p:grpSpPr>
        <p:grpSp>
          <p:nvGrpSpPr>
            <p:cNvPr id="19" name="组合 18"/>
            <p:cNvGrpSpPr/>
            <p:nvPr/>
          </p:nvGrpSpPr>
          <p:grpSpPr>
            <a:xfrm>
              <a:off x="516000" y="1268760"/>
              <a:ext cx="11160000" cy="5328592"/>
              <a:chOff x="792914" y="3925222"/>
              <a:chExt cx="11160000" cy="5328592"/>
            </a:xfrm>
          </p:grpSpPr>
          <p:sp>
            <p:nvSpPr>
              <p:cNvPr id="20" name="圆角矩形 19"/>
              <p:cNvSpPr/>
              <p:nvPr/>
            </p:nvSpPr>
            <p:spPr>
              <a:xfrm>
                <a:off x="792914" y="4038112"/>
                <a:ext cx="11160000" cy="5215702"/>
              </a:xfrm>
              <a:prstGeom prst="roundRect">
                <a:avLst>
                  <a:gd name="adj" fmla="val 2936"/>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schemeClr val="bg1"/>
                  </a:solidFill>
                  <a:latin typeface="DOUYU Font" pitchFamily="2" charset="-122"/>
                  <a:ea typeface="DOUYU Font" pitchFamily="2" charset="-122"/>
                </a:endParaRPr>
              </a:p>
            </p:txBody>
          </p:sp>
          <p:sp>
            <p:nvSpPr>
              <p:cNvPr id="23" name="文本框 22"/>
              <p:cNvSpPr txBox="1"/>
              <p:nvPr/>
            </p:nvSpPr>
            <p:spPr>
              <a:xfrm>
                <a:off x="971152" y="5560198"/>
                <a:ext cx="10802361" cy="2308324"/>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项，由图像可知，反应从</a:t>
                </a:r>
                <a:r>
                  <a:rPr lang="en-US" altLang="zh-CN" sz="2400" i="1" kern="100" dirty="0">
                    <a:latin typeface="Times New Roman" panose="02020603050405020304" pitchFamily="18" charset="0"/>
                    <a:ea typeface="宋体" panose="02010600030101010101" pitchFamily="2" charset="-122"/>
                  </a:rPr>
                  <a:t>T</a:t>
                </a:r>
                <a:r>
                  <a:rPr lang="en-US" altLang="zh-CN" sz="2400" kern="100" baseline="-25000" dirty="0">
                    <a:latin typeface="Times New Roman" panose="02020603050405020304" pitchFamily="18" charset="0"/>
                    <a:ea typeface="宋体" panose="02010600030101010101" pitchFamily="2" charset="-122"/>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到</a:t>
                </a:r>
                <a:r>
                  <a:rPr lang="en-US" altLang="zh-CN" sz="2400" i="1" kern="100" dirty="0">
                    <a:latin typeface="Times New Roman" panose="02020603050405020304" pitchFamily="18" charset="0"/>
                    <a:ea typeface="宋体" panose="02010600030101010101" pitchFamily="2" charset="-122"/>
                  </a:rPr>
                  <a:t>T</a:t>
                </a:r>
                <a:r>
                  <a:rPr lang="en-US" altLang="zh-CN" sz="2400" kern="100" baseline="-25000" dirty="0">
                    <a:latin typeface="Times New Roman" panose="02020603050405020304" pitchFamily="18" charset="0"/>
                    <a:ea typeface="宋体" panose="02010600030101010101" pitchFamily="2" charset="-122"/>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时，甲醇的物质的</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量增</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大</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，根据平衡常数的计算式可知</a:t>
                </a:r>
                <a:r>
                  <a:rPr lang="en-US" altLang="zh-CN" sz="2400" i="1" kern="100" dirty="0">
                    <a:latin typeface="Times New Roman" panose="02020603050405020304" pitchFamily="18" charset="0"/>
                    <a:ea typeface="宋体" panose="02010600030101010101" pitchFamily="2" charset="-122"/>
                  </a:rPr>
                  <a:t>T</a:t>
                </a:r>
                <a:r>
                  <a:rPr lang="en-US" altLang="zh-CN" sz="2400" kern="100" baseline="-25000" dirty="0">
                    <a:latin typeface="Times New Roman" panose="02020603050405020304" pitchFamily="18" charset="0"/>
                    <a:ea typeface="宋体" panose="02010600030101010101" pitchFamily="2" charset="-122"/>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时的平衡常数比</a:t>
                </a:r>
                <a:r>
                  <a:rPr lang="en-US" altLang="zh-CN" sz="2400" i="1" kern="100" dirty="0">
                    <a:latin typeface="Times New Roman" panose="02020603050405020304" pitchFamily="18" charset="0"/>
                    <a:ea typeface="宋体" panose="02010600030101010101" pitchFamily="2" charset="-122"/>
                  </a:rPr>
                  <a:t>T</a:t>
                </a:r>
                <a:r>
                  <a:rPr lang="en-US" altLang="zh-CN" sz="2400" kern="100" baseline="-25000" dirty="0">
                    <a:latin typeface="Times New Roman" panose="02020603050405020304" pitchFamily="18" charset="0"/>
                    <a:ea typeface="宋体" panose="02010600030101010101" pitchFamily="2" charset="-122"/>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时的大，错误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项，由图像可知在</a:t>
                </a:r>
                <a:r>
                  <a:rPr lang="en-US" altLang="zh-CN" sz="2400" i="1" kern="100" dirty="0">
                    <a:latin typeface="Times New Roman" panose="02020603050405020304" pitchFamily="18" charset="0"/>
                    <a:ea typeface="宋体" panose="02010600030101010101" pitchFamily="2" charset="-122"/>
                  </a:rPr>
                  <a:t>T</a:t>
                </a:r>
                <a:r>
                  <a:rPr lang="en-US" altLang="zh-CN" sz="2400" kern="100" baseline="-25000" dirty="0">
                    <a:latin typeface="Times New Roman" panose="02020603050405020304" pitchFamily="18" charset="0"/>
                    <a:ea typeface="宋体" panose="02010600030101010101" pitchFamily="2" charset="-122"/>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温度下反应先达到平衡，反应速率较</a:t>
                </a:r>
                <a:r>
                  <a:rPr lang="en-US" altLang="zh-CN" sz="2400" i="1" kern="100" dirty="0">
                    <a:latin typeface="Times New Roman" panose="02020603050405020304" pitchFamily="18" charset="0"/>
                    <a:ea typeface="宋体" panose="02010600030101010101" pitchFamily="2" charset="-122"/>
                  </a:rPr>
                  <a:t>T</a:t>
                </a:r>
                <a:r>
                  <a:rPr lang="en-US" altLang="zh-CN" sz="2400" kern="100" baseline="-25000" dirty="0">
                    <a:latin typeface="Times New Roman" panose="02020603050405020304" pitchFamily="18" charset="0"/>
                    <a:ea typeface="宋体" panose="02010600030101010101" pitchFamily="2" charset="-122"/>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快，则有</a:t>
                </a:r>
                <a:r>
                  <a:rPr lang="en-US" altLang="zh-CN" sz="2400" i="1" kern="100" dirty="0">
                    <a:latin typeface="Times New Roman" panose="02020603050405020304" pitchFamily="18" charset="0"/>
                    <a:ea typeface="宋体" panose="02010600030101010101" pitchFamily="2" charset="-122"/>
                  </a:rPr>
                  <a:t>T</a:t>
                </a:r>
                <a:r>
                  <a:rPr lang="en-US" altLang="zh-CN" sz="2400" kern="100" baseline="-25000" dirty="0">
                    <a:latin typeface="Times New Roman" panose="02020603050405020304" pitchFamily="18" charset="0"/>
                    <a:ea typeface="宋体" panose="02010600030101010101" pitchFamily="2" charset="-122"/>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rPr>
                  <a:t>T</a:t>
                </a:r>
                <a:r>
                  <a:rPr lang="en-US" altLang="zh-CN" sz="2400" kern="100" baseline="-25000" dirty="0">
                    <a:latin typeface="Times New Roman" panose="02020603050405020304" pitchFamily="18" charset="0"/>
                    <a:ea typeface="宋体" panose="02010600030101010101" pitchFamily="2" charset="-122"/>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，温度降低，平衡向正反应方向移动，则正反应为放热反应，错误；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pic>
          <p:nvPicPr>
            <p:cNvPr id="28" name="Picture 2" descr="7-45"/>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3210" y="1484784"/>
              <a:ext cx="2741382" cy="217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812800" y="1676400"/>
            <a:ext cx="7200900" cy="1892300"/>
          </p:xfrm>
          <a:graphic>
            <a:graphicData uri="http://schemas.openxmlformats.org/presentationml/2006/ole">
              <mc:AlternateContent xmlns:mc="http://schemas.openxmlformats.org/markup-compatibility/2006">
                <mc:Choice xmlns:v="urn:schemas-microsoft-com:vml" Requires="v">
                  <p:oleObj spid="_x0000_s253998" name="文档" r:id="rId15" imgW="7200900" imgH="1896110" progId="Word.Document.12">
                    <p:embed/>
                  </p:oleObj>
                </mc:Choice>
                <mc:Fallback>
                  <p:oleObj name="文档" r:id="rId15" imgW="7200900" imgH="1896110" progId="Word.Document.12">
                    <p:embed/>
                    <p:pic>
                      <p:nvPicPr>
                        <p:cNvPr id="0" name="图片 253997"/>
                        <p:cNvPicPr/>
                        <p:nvPr/>
                      </p:nvPicPr>
                      <p:blipFill>
                        <a:blip r:embed="rId16"/>
                        <a:stretch>
                          <a:fillRect/>
                        </a:stretch>
                      </p:blipFill>
                      <p:spPr>
                        <a:xfrm>
                          <a:off x="812800" y="1676400"/>
                          <a:ext cx="7200900" cy="1892300"/>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767408" y="5292551"/>
            <a:ext cx="10587038" cy="1520825"/>
          </p:xfrm>
          <a:graphic>
            <a:graphicData uri="http://schemas.openxmlformats.org/presentationml/2006/ole">
              <mc:AlternateContent xmlns:mc="http://schemas.openxmlformats.org/markup-compatibility/2006">
                <mc:Choice xmlns:v="urn:schemas-microsoft-com:vml" Requires="v">
                  <p:oleObj spid="_x0000_s253999" name="文档" r:id="rId17" imgW="10588625" imgH="1522730" progId="Word.Document.12">
                    <p:embed/>
                  </p:oleObj>
                </mc:Choice>
                <mc:Fallback>
                  <p:oleObj name="文档" r:id="rId17" imgW="10588625" imgH="1522730" progId="Word.Document.12">
                    <p:embed/>
                    <p:pic>
                      <p:nvPicPr>
                        <p:cNvPr id="0" name="图片 253998"/>
                        <p:cNvPicPr/>
                        <p:nvPr/>
                      </p:nvPicPr>
                      <p:blipFill>
                        <a:blip r:embed="rId18"/>
                        <a:stretch>
                          <a:fillRect/>
                        </a:stretch>
                      </p:blipFill>
                      <p:spPr>
                        <a:xfrm>
                          <a:off x="767408" y="5292551"/>
                          <a:ext cx="10587038" cy="1520825"/>
                        </a:xfrm>
                        <a:prstGeom prst="rect">
                          <a:avLst/>
                        </a:prstGeom>
                      </p:spPr>
                    </p:pic>
                  </p:oleObj>
                </mc:Fallback>
              </mc:AlternateContent>
            </a:graphicData>
          </a:graphic>
        </p:graphicFrame>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90000" y="944808"/>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6.</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一定量混合气体在一体积可变的密闭容器中发生反应：</a:t>
            </a:r>
            <a:r>
              <a:rPr lang="en-US" altLang="zh-CN" i="1" kern="100" dirty="0" err="1">
                <a:latin typeface="Times New Roman" panose="02020603050405020304" pitchFamily="18" charset="0"/>
                <a:ea typeface="微软雅黑" panose="020B0503020204020204" charset="-122"/>
                <a:cs typeface="Courier New" panose="02070309020205020404" pitchFamily="49" charset="0"/>
              </a:rPr>
              <a:t>x</a:t>
            </a:r>
            <a:r>
              <a:rPr lang="en-US" altLang="zh-CN" kern="100" dirty="0" err="1">
                <a:latin typeface="Times New Roman" panose="02020603050405020304" pitchFamily="18" charset="0"/>
                <a:ea typeface="微软雅黑" panose="020B0503020204020204" charset="-122"/>
                <a:cs typeface="Courier New" panose="02070309020205020404" pitchFamily="49" charset="0"/>
              </a:rPr>
              <a:t>A</a:t>
            </a:r>
            <a:r>
              <a:rPr lang="en-US" altLang="zh-CN" kern="100" dirty="0">
                <a:latin typeface="Times New Roman" panose="02020603050405020304" pitchFamily="18" charset="0"/>
                <a:ea typeface="微软雅黑" panose="020B0503020204020204" charset="-122"/>
                <a:cs typeface="Courier New" panose="02070309020205020404" pitchFamily="49" charset="0"/>
              </a:rPr>
              <a:t>(g)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charset="-122"/>
                <a:cs typeface="Courier New" panose="02070309020205020404" pitchFamily="49" charset="0"/>
              </a:rPr>
              <a:t>y</a:t>
            </a:r>
            <a:r>
              <a:rPr lang="en-US" altLang="zh-CN" kern="100" dirty="0" err="1">
                <a:latin typeface="Times New Roman" panose="02020603050405020304" pitchFamily="18" charset="0"/>
                <a:ea typeface="微软雅黑" panose="020B0503020204020204" charset="-122"/>
                <a:cs typeface="Courier New" panose="02070309020205020404" pitchFamily="49" charset="0"/>
              </a:rPr>
              <a:t>B</a:t>
            </a:r>
            <a:r>
              <a:rPr lang="en-US" altLang="zh-CN" kern="100" dirty="0">
                <a:latin typeface="Times New Roman" panose="02020603050405020304" pitchFamily="18" charset="0"/>
                <a:ea typeface="微软雅黑" panose="020B0503020204020204" charset="-122"/>
                <a:cs typeface="Courier New" panose="02070309020205020404" pitchFamily="49" charset="0"/>
              </a:rPr>
              <a:t>(g</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r>
              <a:rPr lang="en-US" altLang="zh-CN"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i="1" kern="100" dirty="0" err="1" smtClean="0">
                <a:latin typeface="Times New Roman" panose="02020603050405020304" pitchFamily="18" charset="0"/>
                <a:ea typeface="微软雅黑" panose="020B0503020204020204" charset="-122"/>
                <a:cs typeface="Courier New" panose="02070309020205020404" pitchFamily="49" charset="0"/>
              </a:rPr>
              <a:t>z</a:t>
            </a:r>
            <a:r>
              <a:rPr lang="en-US" altLang="zh-CN" kern="100" dirty="0" err="1" smtClean="0">
                <a:latin typeface="Times New Roman" panose="02020603050405020304" pitchFamily="18" charset="0"/>
                <a:ea typeface="微软雅黑" panose="020B0503020204020204" charset="-122"/>
                <a:cs typeface="Courier New" panose="02070309020205020404" pitchFamily="49" charset="0"/>
              </a:rPr>
              <a:t>C</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(g</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。该</a:t>
            </a:r>
            <a:r>
              <a:rPr lang="zh-CN" altLang="zh-CN" kern="100" spc="-30" dirty="0">
                <a:latin typeface="Times New Roman" panose="02020603050405020304" pitchFamily="18" charset="0"/>
                <a:ea typeface="微软雅黑" panose="020B0503020204020204" charset="-122"/>
                <a:cs typeface="Times New Roman" panose="02020603050405020304" pitchFamily="18" charset="0"/>
              </a:rPr>
              <a:t>反应达到平衡后，测得</a:t>
            </a:r>
            <a:r>
              <a:rPr lang="en-US" altLang="zh-CN" kern="100" spc="-30" dirty="0">
                <a:latin typeface="Times New Roman" panose="02020603050405020304" pitchFamily="18" charset="0"/>
                <a:ea typeface="微软雅黑" panose="020B0503020204020204" charset="-122"/>
                <a:cs typeface="Courier New" panose="02070309020205020404" pitchFamily="49" charset="0"/>
              </a:rPr>
              <a:t>A</a:t>
            </a:r>
            <a:r>
              <a:rPr lang="zh-CN" altLang="zh-CN" kern="100" spc="-30" dirty="0">
                <a:latin typeface="Times New Roman" panose="02020603050405020304" pitchFamily="18" charset="0"/>
                <a:ea typeface="微软雅黑" panose="020B0503020204020204" charset="-122"/>
                <a:cs typeface="Times New Roman" panose="02020603050405020304" pitchFamily="18" charset="0"/>
              </a:rPr>
              <a:t>气体的浓度为</a:t>
            </a:r>
            <a:r>
              <a:rPr lang="en-US" altLang="zh-CN" kern="100" spc="-30" dirty="0">
                <a:latin typeface="Times New Roman" panose="02020603050405020304" pitchFamily="18" charset="0"/>
                <a:ea typeface="微软雅黑" panose="020B0503020204020204" charset="-122"/>
                <a:cs typeface="Courier New" panose="02070309020205020404" pitchFamily="49" charset="0"/>
              </a:rPr>
              <a:t>0.5 </a:t>
            </a:r>
            <a:r>
              <a:rPr lang="en-US" altLang="zh-CN" kern="100" spc="-30" dirty="0" err="1">
                <a:latin typeface="Times New Roman" panose="02020603050405020304" pitchFamily="18" charset="0"/>
                <a:ea typeface="微软雅黑" panose="020B0503020204020204" charset="-122"/>
                <a:cs typeface="Courier New" panose="02070309020205020404" pitchFamily="49" charset="0"/>
              </a:rPr>
              <a:t>mol·L</a:t>
            </a:r>
            <a:r>
              <a:rPr lang="zh-CN" altLang="zh-CN" kern="100" spc="-30" baseline="300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spc="-30" baseline="30000" dirty="0">
                <a:latin typeface="Times New Roman" panose="02020603050405020304" pitchFamily="18" charset="0"/>
                <a:ea typeface="微软雅黑" panose="020B0503020204020204" charset="-122"/>
                <a:cs typeface="Courier New" panose="02070309020205020404" pitchFamily="49" charset="0"/>
              </a:rPr>
              <a:t>1</a:t>
            </a:r>
            <a:r>
              <a:rPr lang="zh-CN" altLang="zh-CN" kern="100" spc="-30" dirty="0">
                <a:latin typeface="Times New Roman" panose="02020603050405020304" pitchFamily="18" charset="0"/>
                <a:ea typeface="微软雅黑" panose="020B0503020204020204" charset="-122"/>
                <a:cs typeface="Times New Roman" panose="02020603050405020304" pitchFamily="18" charset="0"/>
              </a:rPr>
              <a:t>。在恒温下将密闭容器的体积扩大到原来的</a:t>
            </a:r>
            <a:r>
              <a:rPr lang="en-US" altLang="zh-CN" kern="100" spc="-30" dirty="0">
                <a:latin typeface="Times New Roman" panose="02020603050405020304" pitchFamily="18" charset="0"/>
                <a:ea typeface="微软雅黑" panose="020B0503020204020204" charset="-122"/>
                <a:cs typeface="Courier New" panose="02070309020205020404" pitchFamily="49" charset="0"/>
              </a:rPr>
              <a:t>2</a:t>
            </a:r>
            <a:r>
              <a:rPr lang="zh-CN" altLang="zh-CN" kern="100" spc="-30" dirty="0">
                <a:latin typeface="Times New Roman" panose="02020603050405020304" pitchFamily="18" charset="0"/>
                <a:ea typeface="微软雅黑" panose="020B0503020204020204" charset="-122"/>
                <a:cs typeface="Times New Roman" panose="02020603050405020304" pitchFamily="18" charset="0"/>
              </a:rPr>
              <a:t>倍，再次达到平衡后，测得</a:t>
            </a:r>
            <a:r>
              <a:rPr lang="en-US" altLang="zh-CN" kern="100" spc="-30" dirty="0">
                <a:latin typeface="Times New Roman" panose="02020603050405020304" pitchFamily="18" charset="0"/>
                <a:ea typeface="微软雅黑" panose="020B0503020204020204" charset="-122"/>
                <a:cs typeface="Courier New" panose="02070309020205020404" pitchFamily="49" charset="0"/>
              </a:rPr>
              <a:t>A</a:t>
            </a:r>
            <a:r>
              <a:rPr lang="zh-CN" altLang="zh-CN" kern="100" spc="-30" dirty="0">
                <a:latin typeface="Times New Roman" panose="02020603050405020304" pitchFamily="18" charset="0"/>
                <a:ea typeface="微软雅黑" panose="020B0503020204020204" charset="-122"/>
                <a:cs typeface="Times New Roman" panose="02020603050405020304" pitchFamily="18" charset="0"/>
              </a:rPr>
              <a:t>的浓度为</a:t>
            </a:r>
            <a:r>
              <a:rPr lang="en-US" altLang="zh-CN" kern="100" spc="-30" dirty="0">
                <a:latin typeface="Times New Roman" panose="02020603050405020304" pitchFamily="18" charset="0"/>
                <a:ea typeface="微软雅黑" panose="020B0503020204020204" charset="-122"/>
                <a:cs typeface="Courier New" panose="02070309020205020404" pitchFamily="49" charset="0"/>
              </a:rPr>
              <a:t>0.3 </a:t>
            </a:r>
            <a:r>
              <a:rPr lang="en-US" altLang="zh-CN" kern="100" spc="-30" dirty="0" err="1">
                <a:latin typeface="Times New Roman" panose="02020603050405020304" pitchFamily="18" charset="0"/>
                <a:ea typeface="微软雅黑" panose="020B0503020204020204" charset="-122"/>
                <a:cs typeface="Courier New" panose="02070309020205020404" pitchFamily="49" charset="0"/>
              </a:rPr>
              <a:t>mol·L</a:t>
            </a:r>
            <a:r>
              <a:rPr lang="zh-CN" altLang="zh-CN" kern="100" spc="-30" baseline="300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spc="-30" baseline="30000" dirty="0">
                <a:latin typeface="Times New Roman" panose="02020603050405020304" pitchFamily="18" charset="0"/>
                <a:ea typeface="微软雅黑" panose="020B0503020204020204" charset="-122"/>
                <a:cs typeface="Courier New" panose="02070309020205020404" pitchFamily="49" charset="0"/>
              </a:rPr>
              <a:t>1</a:t>
            </a:r>
            <a:r>
              <a:rPr lang="zh-CN" altLang="zh-CN" kern="100" spc="-30" dirty="0">
                <a:latin typeface="Times New Roman" panose="02020603050405020304" pitchFamily="18" charset="0"/>
                <a:ea typeface="微软雅黑" panose="020B0503020204020204" charset="-122"/>
                <a:cs typeface="Times New Roman" panose="02020603050405020304" pitchFamily="18" charset="0"/>
              </a:rPr>
              <a:t>，则下列叙述正确的是</a:t>
            </a:r>
            <a:endParaRPr lang="zh-CN" altLang="zh-CN" sz="1050" kern="100" spc="-3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平衡向正反应方向</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移动</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kern="100" dirty="0" err="1" smtClean="0">
                <a:latin typeface="Times New Roman" panose="02020603050405020304" pitchFamily="18" charset="0"/>
                <a:ea typeface="微软雅黑" panose="020B0503020204020204" charset="-122"/>
                <a:cs typeface="Courier New" panose="02070309020205020404" pitchFamily="49" charset="0"/>
              </a:rPr>
              <a:t>B.</a:t>
            </a:r>
            <a:r>
              <a:rPr lang="en-US" altLang="zh-CN" i="1" kern="100" dirty="0" err="1" smtClean="0">
                <a:latin typeface="Times New Roman" panose="02020603050405020304" pitchFamily="18" charset="0"/>
                <a:ea typeface="微软雅黑" panose="020B0503020204020204" charset="-122"/>
                <a:cs typeface="Courier New" panose="02070309020205020404" pitchFamily="49" charset="0"/>
              </a:rPr>
              <a:t>x</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cs typeface="Courier New" panose="02070309020205020404" pitchFamily="49" charset="0"/>
              </a:rPr>
              <a:t>y</a:t>
            </a:r>
            <a:r>
              <a:rPr lang="en-US" altLang="zh-CN" kern="100" dirty="0">
                <a:latin typeface="Times New Roman" panose="02020603050405020304" pitchFamily="18" charset="0"/>
                <a:ea typeface="微软雅黑" panose="020B0503020204020204" charset="-122"/>
                <a:cs typeface="Courier New" panose="02070309020205020404" pitchFamily="49" charset="0"/>
              </a:rPr>
              <a:t>&lt;</a:t>
            </a:r>
            <a:r>
              <a:rPr lang="en-US" altLang="zh-CN" i="1" kern="100" dirty="0">
                <a:latin typeface="Times New Roman" panose="02020603050405020304" pitchFamily="18" charset="0"/>
                <a:ea typeface="微软雅黑" panose="020B0503020204020204" charset="-122"/>
                <a:cs typeface="Courier New" panose="02070309020205020404" pitchFamily="49" charset="0"/>
              </a:rPr>
              <a:t>z</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的体积分数</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降低</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charset="-122"/>
              </a:rPr>
              <a:t>D.B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的转化率升高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9" name="圆角矩形 48">
            <a:hlinkClick r:id="rId6" action="ppaction://hlinksldjump"/>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50" name="圆角矩形 49">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7" name="TextBox 9"/>
          <p:cNvSpPr txBox="1"/>
          <p:nvPr/>
        </p:nvSpPr>
        <p:spPr>
          <a:xfrm>
            <a:off x="253827" y="3105048"/>
            <a:ext cx="756000"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15" name="圆角矩形 14">
            <a:hlinkClick r:id="rId11" action="ppaction://hlinksldjump"/>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6" name="圆角矩形 15">
            <a:hlinkClick r:id="rId12" action="ppaction://hlinksldjump"/>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8" name="圆角矩形 17">
            <a:hlinkClick r:id="rId13"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graphicFrame>
        <p:nvGraphicFramePr>
          <p:cNvPr id="3" name="对象 2"/>
          <p:cNvGraphicFramePr>
            <a:graphicFrameLocks noChangeAspect="1"/>
          </p:cNvGraphicFramePr>
          <p:nvPr/>
        </p:nvGraphicFramePr>
        <p:xfrm>
          <a:off x="9840416" y="1114224"/>
          <a:ext cx="1098550" cy="611188"/>
        </p:xfrm>
        <a:graphic>
          <a:graphicData uri="http://schemas.openxmlformats.org/presentationml/2006/ole">
            <mc:AlternateContent xmlns:mc="http://schemas.openxmlformats.org/markup-compatibility/2006">
              <mc:Choice xmlns:v="urn:schemas-microsoft-com:vml" Requires="v">
                <p:oleObj spid="_x0000_s168094" name="文档" r:id="rId14" imgW="1100455" imgH="612775" progId="Word.Document.12">
                  <p:embed/>
                </p:oleObj>
              </mc:Choice>
              <mc:Fallback>
                <p:oleObj name="文档" r:id="rId14" imgW="1100455" imgH="612775" progId="Word.Document.12">
                  <p:embed/>
                  <p:pic>
                    <p:nvPicPr>
                      <p:cNvPr id="0" name="图片 168093"/>
                      <p:cNvPicPr/>
                      <p:nvPr/>
                    </p:nvPicPr>
                    <p:blipFill>
                      <a:blip r:embed="rId15"/>
                      <a:stretch>
                        <a:fillRect/>
                      </a:stretch>
                    </p:blipFill>
                    <p:spPr>
                      <a:xfrm>
                        <a:off x="9840416" y="1114224"/>
                        <a:ext cx="1098550" cy="611188"/>
                      </a:xfrm>
                      <a:prstGeom prst="rect">
                        <a:avLst/>
                      </a:prstGeom>
                    </p:spPr>
                  </p:pic>
                </p:oleObj>
              </mc:Fallback>
            </mc:AlternateContent>
          </a:graphicData>
        </a:graphic>
      </p:graphicFrame>
      <p:grpSp>
        <p:nvGrpSpPr>
          <p:cNvPr id="26" name="组合 25"/>
          <p:cNvGrpSpPr/>
          <p:nvPr/>
        </p:nvGrpSpPr>
        <p:grpSpPr>
          <a:xfrm>
            <a:off x="516000" y="4077072"/>
            <a:ext cx="11160000" cy="2232248"/>
            <a:chOff x="516000" y="1412776"/>
            <a:chExt cx="11160000" cy="2232248"/>
          </a:xfrm>
        </p:grpSpPr>
        <p:grpSp>
          <p:nvGrpSpPr>
            <p:cNvPr id="27" name="组合 26"/>
            <p:cNvGrpSpPr/>
            <p:nvPr/>
          </p:nvGrpSpPr>
          <p:grpSpPr>
            <a:xfrm>
              <a:off x="516000" y="1412776"/>
              <a:ext cx="11160000" cy="2232248"/>
              <a:chOff x="792914" y="3925222"/>
              <a:chExt cx="11160000" cy="2232248"/>
            </a:xfrm>
          </p:grpSpPr>
          <p:sp>
            <p:nvSpPr>
              <p:cNvPr id="29" name="圆角矩形 28"/>
              <p:cNvSpPr/>
              <p:nvPr/>
            </p:nvSpPr>
            <p:spPr>
              <a:xfrm>
                <a:off x="792914" y="4038111"/>
                <a:ext cx="11160000" cy="2119359"/>
              </a:xfrm>
              <a:prstGeom prst="roundRect">
                <a:avLst>
                  <a:gd name="adj" fmla="val 753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1" name="矩形 30"/>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文本框 31"/>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schemeClr val="bg1"/>
                  </a:solidFill>
                  <a:latin typeface="DOUYU Font" pitchFamily="2" charset="-122"/>
                  <a:ea typeface="DOUYU Font" pitchFamily="2" charset="-122"/>
                </a:endParaRPr>
              </a:p>
            </p:txBody>
          </p:sp>
        </p:grpSp>
        <p:sp>
          <p:nvSpPr>
            <p:cNvPr id="28" name="矩形 27"/>
            <p:cNvSpPr/>
            <p:nvPr/>
          </p:nvSpPr>
          <p:spPr>
            <a:xfrm>
              <a:off x="679269" y="1753766"/>
              <a:ext cx="10833462" cy="1684244"/>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假设容器的容积扩大到原来的</a:t>
              </a:r>
              <a:r>
                <a:rPr lang="en-US" altLang="zh-CN" sz="2400" kern="100" dirty="0">
                  <a:latin typeface="Times New Roman" panose="02020603050405020304" pitchFamily="18" charset="0"/>
                  <a:ea typeface="宋体" panose="02010600030101010101" pitchFamily="2" charset="-122"/>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倍时，平衡不移动，则</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的浓度为</a:t>
              </a:r>
              <a:r>
                <a:rPr lang="en-US" altLang="zh-CN" sz="2400" kern="100" dirty="0">
                  <a:latin typeface="Times New Roman" panose="02020603050405020304" pitchFamily="18" charset="0"/>
                  <a:ea typeface="宋体" panose="02010600030101010101" pitchFamily="2" charset="-122"/>
                </a:rPr>
                <a:t>0.25 </a:t>
              </a:r>
              <a:r>
                <a:rPr lang="en-US" altLang="zh-CN" sz="2400" kern="100" dirty="0" err="1">
                  <a:latin typeface="Times New Roman" panose="02020603050405020304" pitchFamily="18" charset="0"/>
                  <a:ea typeface="宋体" panose="02010600030101010101" pitchFamily="2" charset="-122"/>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，但平衡时</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的浓度为</a:t>
              </a:r>
              <a:r>
                <a:rPr lang="en-US" altLang="zh-CN" sz="2400" kern="100" dirty="0">
                  <a:latin typeface="Times New Roman" panose="02020603050405020304" pitchFamily="18" charset="0"/>
                  <a:ea typeface="宋体" panose="02010600030101010101" pitchFamily="2" charset="-122"/>
                </a:rPr>
                <a:t>0.3 </a:t>
              </a:r>
              <a:r>
                <a:rPr lang="en-US" altLang="zh-CN" sz="2400" kern="100" dirty="0" err="1">
                  <a:latin typeface="Times New Roman" panose="02020603050405020304" pitchFamily="18" charset="0"/>
                  <a:ea typeface="宋体" panose="02010600030101010101" pitchFamily="2" charset="-122"/>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，说明平衡向生成</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的方向移动，即压强减小，平衡逆向移动，则</a:t>
              </a:r>
              <a:r>
                <a:rPr lang="en-US" altLang="zh-CN" sz="2400" i="1" kern="100" dirty="0">
                  <a:latin typeface="Times New Roman" panose="02020603050405020304" pitchFamily="18" charset="0"/>
                  <a:ea typeface="宋体" panose="02010600030101010101" pitchFamily="2" charset="-122"/>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rPr>
                <a:t>y</a:t>
              </a:r>
              <a:r>
                <a:rPr lang="en-US" altLang="zh-CN" sz="2400" kern="100" dirty="0">
                  <a:latin typeface="Times New Roman" panose="02020603050405020304" pitchFamily="18" charset="0"/>
                  <a:ea typeface="宋体" panose="02010600030101010101" pitchFamily="2" charset="-122"/>
                </a:rPr>
                <a:t>&gt;</a:t>
              </a:r>
              <a:r>
                <a:rPr lang="en-US" altLang="zh-CN" sz="2400" i="1" kern="100" dirty="0">
                  <a:latin typeface="Times New Roman" panose="02020603050405020304" pitchFamily="18" charset="0"/>
                  <a:ea typeface="宋体" panose="02010600030101010101" pitchFamily="2" charset="-122"/>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的体积分数降低，</a:t>
              </a:r>
              <a:r>
                <a:rPr lang="en-US" altLang="zh-CN" sz="2400" kern="100" dirty="0">
                  <a:latin typeface="Times New Roman" panose="02020603050405020304" pitchFamily="18" charset="0"/>
                  <a:ea typeface="宋体" panose="02010600030101010101" pitchFamily="2" charset="-122"/>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的转化率降低。</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037438" y="1628803"/>
          <a:ext cx="10117124" cy="2736300"/>
        </p:xfrm>
        <a:graphic>
          <a:graphicData uri="http://schemas.openxmlformats.org/drawingml/2006/table">
            <a:tbl>
              <a:tblPr/>
              <a:tblGrid>
                <a:gridCol w="1235679"/>
                <a:gridCol w="3552578"/>
                <a:gridCol w="5328867"/>
              </a:tblGrid>
              <a:tr h="684075">
                <a:tc grid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改变的条件</a:t>
                      </a:r>
                      <a:r>
                        <a:rPr lang="en-US" sz="2400" kern="100" dirty="0">
                          <a:effectLst/>
                          <a:latin typeface="Times New Roman" panose="02020603050405020304" pitchFamily="18" charset="0"/>
                          <a:ea typeface="微软雅黑" panose="020B050302020402020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其他条件不变</a:t>
                      </a:r>
                      <a:r>
                        <a:rPr lang="en-US" sz="2400" kern="100" dirty="0" smtClean="0">
                          <a:effectLst/>
                          <a:latin typeface="Times New Roman" panose="02020603050405020304" pitchFamily="18" charset="0"/>
                          <a:ea typeface="微软雅黑" panose="020B050302020402020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化学平衡移动的方向</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684075">
                <a:tc row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温度</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升高温度</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smtClean="0">
                          <a:effectLst/>
                          <a:latin typeface="Times New Roman" panose="02020603050405020304" pitchFamily="18" charset="0"/>
                          <a:ea typeface="微软雅黑" panose="020B0503020204020204" charset="-122"/>
                          <a:cs typeface="Times New Roman" panose="02020603050405020304" pitchFamily="18" charset="0"/>
                        </a:rPr>
                        <a:t>向</a:t>
                      </a:r>
                      <a:r>
                        <a:rPr lang="en-US" altLang="zh-CN" sz="2400" u="sng" kern="100" dirty="0" smtClean="0">
                          <a:effectLst/>
                          <a:latin typeface="Times New Roman" panose="02020603050405020304" pitchFamily="18" charset="0"/>
                          <a:ea typeface="微软雅黑" panose="020B050302020402020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charset="-122"/>
                          <a:cs typeface="Times New Roman" panose="02020603050405020304" pitchFamily="18" charset="0"/>
                        </a:rPr>
                        <a:t>反应</a:t>
                      </a: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方向移动</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4075">
                <a:tc vMerge="1">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charset="-122"/>
                          <a:cs typeface="Times New Roman" panose="02020603050405020304" pitchFamily="18" charset="0"/>
                        </a:rPr>
                        <a:t>降低温度</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smtClean="0">
                          <a:effectLst/>
                          <a:latin typeface="Times New Roman" panose="02020603050405020304" pitchFamily="18" charset="0"/>
                          <a:ea typeface="微软雅黑" panose="020B0503020204020204" charset="-122"/>
                          <a:cs typeface="Times New Roman" panose="02020603050405020304" pitchFamily="18" charset="0"/>
                        </a:rPr>
                        <a:t>向</a:t>
                      </a:r>
                      <a:r>
                        <a:rPr lang="en-US" altLang="zh-CN" sz="2400" u="sng" kern="100" dirty="0" smtClean="0">
                          <a:effectLst/>
                          <a:latin typeface="Times New Roman" panose="02020603050405020304" pitchFamily="18" charset="0"/>
                          <a:ea typeface="微软雅黑" panose="020B050302020402020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charset="-122"/>
                          <a:cs typeface="Times New Roman" panose="02020603050405020304" pitchFamily="18" charset="0"/>
                        </a:rPr>
                        <a:t>反应</a:t>
                      </a: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方向移动</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4075">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charset="-122"/>
                          <a:cs typeface="Times New Roman" panose="02020603050405020304" pitchFamily="18" charset="0"/>
                        </a:rPr>
                        <a:t>催化剂</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同等程度地改变</a:t>
                      </a:r>
                      <a:r>
                        <a:rPr lang="en-US" sz="2400" i="1" kern="100" dirty="0">
                          <a:effectLst/>
                          <a:latin typeface="Book Antiqua" panose="02040602050305030304" pitchFamily="18" charset="0"/>
                          <a:ea typeface="微软雅黑" panose="020B0503020204020204" charset="-122"/>
                          <a:cs typeface="Times New Roman" panose="02020603050405020304" pitchFamily="18" charset="0"/>
                        </a:rPr>
                        <a:t>v</a:t>
                      </a:r>
                      <a:r>
                        <a:rPr lang="zh-CN" sz="2400" kern="100" baseline="-25000" dirty="0">
                          <a:effectLst/>
                          <a:latin typeface="Times New Roman" panose="02020603050405020304" pitchFamily="18" charset="0"/>
                          <a:ea typeface="微软雅黑" panose="020B0503020204020204" charset="-122"/>
                          <a:cs typeface="Times New Roman" panose="02020603050405020304" pitchFamily="18" charset="0"/>
                        </a:rPr>
                        <a:t>正</a:t>
                      </a: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a:t>
                      </a:r>
                      <a:r>
                        <a:rPr lang="en-US" sz="2400" i="1" kern="100" dirty="0">
                          <a:effectLst/>
                          <a:latin typeface="Book Antiqua" panose="02040602050305030304" pitchFamily="18" charset="0"/>
                          <a:ea typeface="微软雅黑" panose="020B0503020204020204" charset="-122"/>
                          <a:cs typeface="Times New Roman" panose="02020603050405020304" pitchFamily="18" charset="0"/>
                        </a:rPr>
                        <a:t>v</a:t>
                      </a:r>
                      <a:r>
                        <a:rPr lang="zh-CN" sz="2400" kern="100" baseline="-25000" dirty="0">
                          <a:effectLst/>
                          <a:latin typeface="Times New Roman" panose="02020603050405020304" pitchFamily="18" charset="0"/>
                          <a:ea typeface="微软雅黑" panose="020B0503020204020204" charset="-122"/>
                          <a:cs typeface="Times New Roman" panose="02020603050405020304" pitchFamily="18" charset="0"/>
                        </a:rPr>
                        <a:t>逆</a:t>
                      </a: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，平衡不移动</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bl>
          </a:graphicData>
        </a:graphic>
      </p:graphicFrame>
      <p:sp>
        <p:nvSpPr>
          <p:cNvPr id="3" name="矩形 2"/>
          <p:cNvSpPr/>
          <p:nvPr/>
        </p:nvSpPr>
        <p:spPr>
          <a:xfrm>
            <a:off x="7324705" y="242088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吸热</a:t>
            </a:r>
            <a:endParaRPr lang="zh-CN" altLang="en-US"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4" name="矩形 3"/>
          <p:cNvSpPr/>
          <p:nvPr/>
        </p:nvSpPr>
        <p:spPr>
          <a:xfrm>
            <a:off x="7312005" y="3111351"/>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放热</a:t>
            </a:r>
            <a:endParaRPr lang="zh-CN" altLang="en-US"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551793" y="2924944"/>
          <a:ext cx="10728784" cy="2736305"/>
        </p:xfrm>
        <a:graphic>
          <a:graphicData uri="http://schemas.openxmlformats.org/drawingml/2006/table">
            <a:tbl>
              <a:tblPr/>
              <a:tblGrid>
                <a:gridCol w="1690745"/>
                <a:gridCol w="4301459"/>
                <a:gridCol w="4736580"/>
              </a:tblGrid>
              <a:tr h="547261">
                <a:tc>
                  <a:txBody>
                    <a:bodyPr/>
                    <a:lstStyle/>
                    <a:p>
                      <a:pPr algn="ctr">
                        <a:lnSpc>
                          <a:spcPct val="100000"/>
                        </a:lnSpc>
                        <a:spcAft>
                          <a:spcPts val="0"/>
                        </a:spcAft>
                      </a:pP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选项</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kern="100">
                          <a:effectLst/>
                          <a:latin typeface="Times New Roman" panose="02020603050405020304" pitchFamily="18" charset="0"/>
                          <a:ea typeface="微软雅黑" panose="020B0503020204020204" charset="-122"/>
                          <a:cs typeface="Times New Roman" panose="02020603050405020304" pitchFamily="18" charset="0"/>
                        </a:rPr>
                        <a:t>改变条件</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kern="100">
                          <a:effectLst/>
                          <a:latin typeface="Times New Roman" panose="02020603050405020304" pitchFamily="18" charset="0"/>
                          <a:ea typeface="微软雅黑" panose="020B0503020204020204" charset="-122"/>
                          <a:cs typeface="Times New Roman" panose="02020603050405020304" pitchFamily="18" charset="0"/>
                        </a:rPr>
                        <a:t>新平衡与原平衡比较</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261">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charset="-122"/>
                          <a:cs typeface="Courier New" panose="02070309020205020404" pitchFamily="49" charset="0"/>
                        </a:rPr>
                        <a:t>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kern="100">
                          <a:effectLst/>
                          <a:latin typeface="Times New Roman" panose="02020603050405020304" pitchFamily="18" charset="0"/>
                          <a:ea typeface="微软雅黑" panose="020B0503020204020204" charset="-122"/>
                          <a:cs typeface="Times New Roman" panose="02020603050405020304" pitchFamily="18" charset="0"/>
                        </a:rPr>
                        <a:t>升高温度</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charset="-122"/>
                          <a:cs typeface="Courier New" panose="02070309020205020404" pitchFamily="49" charset="0"/>
                        </a:rPr>
                        <a:t>X</a:t>
                      </a:r>
                      <a:r>
                        <a:rPr lang="zh-CN" sz="2400" kern="100">
                          <a:effectLst/>
                          <a:latin typeface="Times New Roman" panose="02020603050405020304" pitchFamily="18" charset="0"/>
                          <a:ea typeface="微软雅黑" panose="020B0503020204020204" charset="-122"/>
                          <a:cs typeface="Times New Roman" panose="02020603050405020304" pitchFamily="18" charset="0"/>
                        </a:rPr>
                        <a:t>的转化率变小</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261">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charset="-122"/>
                          <a:cs typeface="Courier New" panose="02070309020205020404" pitchFamily="49" charset="0"/>
                        </a:rPr>
                        <a:t>B</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kern="100">
                          <a:effectLst/>
                          <a:latin typeface="Times New Roman" panose="02020603050405020304" pitchFamily="18" charset="0"/>
                          <a:ea typeface="微软雅黑" panose="020B0503020204020204" charset="-122"/>
                          <a:cs typeface="Times New Roman" panose="02020603050405020304" pitchFamily="18" charset="0"/>
                        </a:rPr>
                        <a:t>增大压强</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charset="-122"/>
                          <a:cs typeface="Courier New" panose="02070309020205020404" pitchFamily="49" charset="0"/>
                        </a:rPr>
                        <a:t>X</a:t>
                      </a:r>
                      <a:r>
                        <a:rPr lang="zh-CN" sz="2400" kern="100">
                          <a:effectLst/>
                          <a:latin typeface="Times New Roman" panose="02020603050405020304" pitchFamily="18" charset="0"/>
                          <a:ea typeface="微软雅黑" panose="020B0503020204020204" charset="-122"/>
                          <a:cs typeface="Times New Roman" panose="02020603050405020304" pitchFamily="18" charset="0"/>
                        </a:rPr>
                        <a:t>的浓度变小</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261">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charset="-122"/>
                          <a:cs typeface="Courier New" panose="02070309020205020404" pitchFamily="49" charset="0"/>
                        </a:rPr>
                        <a:t>C</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kern="100">
                          <a:effectLst/>
                          <a:latin typeface="Times New Roman" panose="02020603050405020304" pitchFamily="18" charset="0"/>
                          <a:ea typeface="微软雅黑" panose="020B0503020204020204" charset="-122"/>
                          <a:cs typeface="Times New Roman" panose="02020603050405020304" pitchFamily="18" charset="0"/>
                        </a:rPr>
                        <a:t>充入一定量</a:t>
                      </a:r>
                      <a:r>
                        <a:rPr lang="en-US" sz="2400" kern="100">
                          <a:effectLst/>
                          <a:latin typeface="Times New Roman" panose="02020603050405020304" pitchFamily="18" charset="0"/>
                          <a:ea typeface="微软雅黑" panose="020B0503020204020204" charset="-122"/>
                          <a:cs typeface="Courier New" panose="02070309020205020404" pitchFamily="49" charset="0"/>
                        </a:rPr>
                        <a:t>Y</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charset="-122"/>
                          <a:cs typeface="Courier New" panose="02070309020205020404" pitchFamily="49" charset="0"/>
                        </a:rPr>
                        <a:t>Y</a:t>
                      </a:r>
                      <a:r>
                        <a:rPr lang="zh-CN" sz="2400" kern="100">
                          <a:effectLst/>
                          <a:latin typeface="Times New Roman" panose="02020603050405020304" pitchFamily="18" charset="0"/>
                          <a:ea typeface="微软雅黑" panose="020B0503020204020204" charset="-122"/>
                          <a:cs typeface="Times New Roman" panose="02020603050405020304" pitchFamily="18" charset="0"/>
                        </a:rPr>
                        <a:t>的转化率增大</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261">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charset="-122"/>
                          <a:cs typeface="Courier New" panose="02070309020205020404" pitchFamily="49" charset="0"/>
                        </a:rPr>
                        <a:t>D</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kern="100">
                          <a:effectLst/>
                          <a:latin typeface="Times New Roman" panose="02020603050405020304" pitchFamily="18" charset="0"/>
                          <a:ea typeface="微软雅黑" panose="020B0503020204020204" charset="-122"/>
                          <a:cs typeface="Times New Roman" panose="02020603050405020304" pitchFamily="18" charset="0"/>
                        </a:rPr>
                        <a:t>使用适当的催化剂</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dirty="0">
                          <a:effectLst/>
                          <a:latin typeface="Times New Roman" panose="02020603050405020304" pitchFamily="18" charset="0"/>
                          <a:ea typeface="微软雅黑" panose="020B0503020204020204" charset="-122"/>
                          <a:cs typeface="Courier New" panose="02070309020205020404" pitchFamily="49" charset="0"/>
                        </a:rPr>
                        <a:t>X</a:t>
                      </a: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的体积分数变小</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 name="矩形 29"/>
          <p:cNvSpPr/>
          <p:nvPr/>
        </p:nvSpPr>
        <p:spPr>
          <a:xfrm>
            <a:off x="446495" y="1062047"/>
            <a:ext cx="1129901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nSpc>
                <a:spcPct val="150000"/>
              </a:lnSpc>
              <a:spcAft>
                <a:spcPts val="0"/>
              </a:spcAft>
            </a:pPr>
            <a:r>
              <a:rPr lang="en-US" altLang="zh-CN" kern="100" dirty="0">
                <a:latin typeface="Times New Roman" panose="02020603050405020304" pitchFamily="18" charset="0"/>
                <a:ea typeface="微软雅黑" panose="020B0503020204020204" charset="-122"/>
              </a:rPr>
              <a:t>7.</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将等物质的量的</a:t>
            </a:r>
            <a:r>
              <a:rPr lang="en-US" altLang="zh-CN" kern="100" dirty="0">
                <a:latin typeface="Times New Roman" panose="02020603050405020304" pitchFamily="18" charset="0"/>
                <a:ea typeface="微软雅黑" panose="020B0503020204020204" charset="-122"/>
              </a:rPr>
              <a:t>X</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rPr>
              <a:t>Y</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气体充入某密闭容器中，在一定条件下，发生反应并达到平衡：</a:t>
            </a:r>
            <a:r>
              <a:rPr lang="en-US" altLang="zh-CN" kern="100" dirty="0">
                <a:latin typeface="Times New Roman" panose="02020603050405020304" pitchFamily="18" charset="0"/>
                <a:ea typeface="微软雅黑" panose="020B0503020204020204" charset="-122"/>
              </a:rPr>
              <a:t>X(g)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rPr>
              <a:t>3Y(g</a:t>
            </a:r>
            <a:r>
              <a:rPr lang="en-US" altLang="zh-CN" kern="100" dirty="0" smtClean="0">
                <a:latin typeface="Times New Roman" panose="02020603050405020304" pitchFamily="18" charset="0"/>
                <a:ea typeface="微软雅黑" panose="020B0503020204020204" charset="-122"/>
              </a:rPr>
              <a:t>) </a:t>
            </a:r>
            <a:r>
              <a:rPr lang="en-US" altLang="zh-CN"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rPr>
              <a:t>2Z(g</a:t>
            </a:r>
            <a:r>
              <a:rPr lang="en-US" altLang="zh-CN" kern="100" dirty="0">
                <a:latin typeface="Times New Roman" panose="02020603050405020304" pitchFamily="18" charset="0"/>
                <a:ea typeface="微软雅黑" panose="020B0503020204020204" charset="-122"/>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charset="-122"/>
              </a:rPr>
              <a:t>Δ</a:t>
            </a:r>
            <a:r>
              <a:rPr lang="en-US" altLang="zh-CN" i="1" kern="100" dirty="0">
                <a:latin typeface="Times New Roman" panose="02020603050405020304" pitchFamily="18" charset="0"/>
                <a:ea typeface="微软雅黑" panose="020B0503020204020204" charset="-122"/>
              </a:rPr>
              <a:t>H</a:t>
            </a:r>
            <a:r>
              <a:rPr lang="en-US" altLang="zh-CN" kern="100" dirty="0">
                <a:latin typeface="Times New Roman" panose="02020603050405020304" pitchFamily="18" charset="0"/>
                <a:ea typeface="微软雅黑" panose="020B0503020204020204" charset="-122"/>
              </a:rPr>
              <a:t>&lt;0</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。当改变某个条件并维持新条件直至新的平衡时，表中关于新平衡与原平衡的比较正确的是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1024707" y="3376991"/>
            <a:ext cx="756000"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32" name="圆角矩形 31">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7" action="ppaction://hlinksldjump"/>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39" name="圆角矩形 38">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7" name="圆角矩形 26">
            <a:hlinkClick r:id="rId11" action="ppaction://hlinksldjump"/>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8" name="圆角矩形 27">
            <a:hlinkClick r:id="rId12" action="ppaction://hlinksldjump"/>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2" name="圆角矩形 41">
            <a:hlinkClick r:id="rId13"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graphicFrame>
        <p:nvGraphicFramePr>
          <p:cNvPr id="43" name="对象 42"/>
          <p:cNvGraphicFramePr>
            <a:graphicFrameLocks noChangeAspect="1"/>
          </p:cNvGraphicFramePr>
          <p:nvPr/>
        </p:nvGraphicFramePr>
        <p:xfrm>
          <a:off x="2830240" y="1772816"/>
          <a:ext cx="1098550" cy="611188"/>
        </p:xfrm>
        <a:graphic>
          <a:graphicData uri="http://schemas.openxmlformats.org/presentationml/2006/ole">
            <mc:AlternateContent xmlns:mc="http://schemas.openxmlformats.org/markup-compatibility/2006">
              <mc:Choice xmlns:v="urn:schemas-microsoft-com:vml" Requires="v">
                <p:oleObj spid="_x0000_s202847" name="文档" r:id="rId14" imgW="1100455" imgH="612775" progId="Word.Document.12">
                  <p:embed/>
                </p:oleObj>
              </mc:Choice>
              <mc:Fallback>
                <p:oleObj name="文档" r:id="rId14" imgW="1100455" imgH="612775" progId="Word.Document.12">
                  <p:embed/>
                  <p:pic>
                    <p:nvPicPr>
                      <p:cNvPr id="0" name="图片 202846"/>
                      <p:cNvPicPr/>
                      <p:nvPr/>
                    </p:nvPicPr>
                    <p:blipFill>
                      <a:blip r:embed="rId15"/>
                      <a:stretch>
                        <a:fillRect/>
                      </a:stretch>
                    </p:blipFill>
                    <p:spPr>
                      <a:xfrm>
                        <a:off x="2830240" y="1772816"/>
                        <a:ext cx="1098550" cy="61118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7" action="ppaction://hlinksldjump"/>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39" name="圆角矩形 38">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grpSp>
        <p:nvGrpSpPr>
          <p:cNvPr id="21" name="组合 20"/>
          <p:cNvGrpSpPr/>
          <p:nvPr/>
        </p:nvGrpSpPr>
        <p:grpSpPr>
          <a:xfrm>
            <a:off x="516000" y="1124744"/>
            <a:ext cx="11160000" cy="3240360"/>
            <a:chOff x="516000" y="1052736"/>
            <a:chExt cx="11160000" cy="3240360"/>
          </a:xfrm>
        </p:grpSpPr>
        <p:grpSp>
          <p:nvGrpSpPr>
            <p:cNvPr id="22" name="组合 21"/>
            <p:cNvGrpSpPr/>
            <p:nvPr/>
          </p:nvGrpSpPr>
          <p:grpSpPr>
            <a:xfrm>
              <a:off x="516000" y="1052736"/>
              <a:ext cx="11160000" cy="3240360"/>
              <a:chOff x="792914" y="3925222"/>
              <a:chExt cx="11160000" cy="3240360"/>
            </a:xfrm>
          </p:grpSpPr>
          <p:sp>
            <p:nvSpPr>
              <p:cNvPr id="24" name="圆角矩形 23"/>
              <p:cNvSpPr/>
              <p:nvPr/>
            </p:nvSpPr>
            <p:spPr>
              <a:xfrm>
                <a:off x="792914" y="4038112"/>
                <a:ext cx="11160000" cy="3127470"/>
              </a:xfrm>
              <a:prstGeom prst="roundRect">
                <a:avLst>
                  <a:gd name="adj" fmla="val 45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schemeClr val="bg1"/>
                  </a:solidFill>
                  <a:latin typeface="DOUYU Font" pitchFamily="2" charset="-122"/>
                  <a:ea typeface="DOUYU Font" pitchFamily="2" charset="-122"/>
                </a:endParaRPr>
              </a:p>
            </p:txBody>
          </p:sp>
        </p:grpSp>
        <p:sp>
          <p:nvSpPr>
            <p:cNvPr id="23" name="矩形 22"/>
            <p:cNvSpPr/>
            <p:nvPr/>
          </p:nvSpPr>
          <p:spPr>
            <a:xfrm>
              <a:off x="786000" y="1409630"/>
              <a:ext cx="10620000" cy="2792239"/>
            </a:xfrm>
            <a:prstGeom prst="rect">
              <a:avLst/>
            </a:prstGeom>
          </p:spPr>
          <p:txBody>
            <a:bodyPr>
              <a:spAutoFit/>
            </a:bodyPr>
            <a:lstStyle/>
            <a:p>
              <a:pPr algn="just">
                <a:lnSpc>
                  <a:spcPct val="150000"/>
                </a:lnSpc>
                <a:spcAft>
                  <a:spcPts val="0"/>
                </a:spcAft>
                <a:tabLst>
                  <a:tab pos="2340610"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升高温度，平衡逆向移动，</a:t>
              </a:r>
              <a:r>
                <a:rPr lang="en-US" altLang="zh-CN" sz="2400" kern="100" dirty="0">
                  <a:latin typeface="Times New Roman" panose="02020603050405020304" pitchFamily="18" charset="0"/>
                  <a:ea typeface="宋体" panose="02010600030101010101" pitchFamily="2" charset="-122"/>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的转化率变小，</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增大</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压强，平衡正向移动，但容器的体积减小，</a:t>
              </a:r>
              <a:r>
                <a:rPr lang="en-US" altLang="zh-CN" sz="2400" kern="100" dirty="0">
                  <a:latin typeface="Times New Roman" panose="02020603050405020304" pitchFamily="18" charset="0"/>
                  <a:ea typeface="宋体" panose="02010600030101010101" pitchFamily="2" charset="-122"/>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的浓度变大，</a:t>
              </a:r>
              <a:r>
                <a:rPr lang="en-US" altLang="zh-CN" sz="2400" kern="100" dirty="0">
                  <a:latin typeface="Times New Roman" panose="02020603050405020304" pitchFamily="18" charset="0"/>
                  <a:ea typeface="宋体" panose="02010600030101010101" pitchFamily="2" charset="-122"/>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充</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入一定量</a:t>
              </a:r>
              <a:r>
                <a:rPr lang="en-US" altLang="zh-CN" sz="2400" kern="100" dirty="0">
                  <a:latin typeface="Times New Roman" panose="02020603050405020304" pitchFamily="18" charset="0"/>
                  <a:ea typeface="宋体" panose="02010600030101010101" pitchFamily="2" charset="-122"/>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的转化率增大，而</a:t>
              </a:r>
              <a:r>
                <a:rPr lang="en-US" altLang="zh-CN" sz="2400" kern="100" dirty="0">
                  <a:latin typeface="Times New Roman" panose="02020603050405020304" pitchFamily="18" charset="0"/>
                  <a:ea typeface="宋体" panose="02010600030101010101" pitchFamily="2" charset="-122"/>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的转化率减小，</a:t>
              </a:r>
              <a:r>
                <a:rPr lang="en-US" altLang="zh-CN" sz="2400" kern="100" dirty="0">
                  <a:latin typeface="Times New Roman" panose="02020603050405020304" pitchFamily="18" charset="0"/>
                  <a:ea typeface="宋体" panose="02010600030101010101" pitchFamily="2" charset="-122"/>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使用</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适当的催化剂，只能加快反应速率，不能改变平衡，</a:t>
              </a:r>
              <a:r>
                <a:rPr lang="en-US" altLang="zh-CN" sz="2400" kern="100" dirty="0">
                  <a:latin typeface="Times New Roman" panose="02020603050405020304" pitchFamily="18" charset="0"/>
                  <a:ea typeface="宋体" panose="02010600030101010101" pitchFamily="2" charset="-122"/>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的体积分数不变，</a:t>
              </a:r>
              <a:r>
                <a:rPr lang="en-US" altLang="zh-CN" sz="2400" kern="100" dirty="0">
                  <a:latin typeface="Times New Roman" panose="02020603050405020304" pitchFamily="18" charset="0"/>
                  <a:ea typeface="宋体" panose="02010600030101010101" pitchFamily="2" charset="-122"/>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27" name="圆角矩形 26">
            <a:hlinkClick r:id="rId11" action="ppaction://hlinksldjump"/>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8" name="圆角矩形 27">
            <a:hlinkClick r:id="rId12" action="ppaction://hlinksldjump"/>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2" name="圆角矩形 41">
            <a:hlinkClick r:id="rId13"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4848" y="1484783"/>
            <a:ext cx="11242305" cy="120032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在容积一定的密闭容器中发生可逆反应</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A(g)</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B(g</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a:t>
            </a:r>
            <a:r>
              <a:rPr lang="en-US" altLang="zh-CN" sz="2400"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charset="-122"/>
                <a:cs typeface="Courier New" panose="02070309020205020404" pitchFamily="49" charset="0"/>
              </a:rPr>
              <a:t>C(g</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，平衡移动关系如图所示。下列说法正确的是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8" action="ppaction://hlinksldjump"/>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0" name="圆角矩形 39">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7" name="圆角矩形 16">
            <a:hlinkClick r:id="rId11" action="ppaction://hlinksldjump"/>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8" name="圆角矩形 17">
            <a:hlinkClick r:id="rId12" action="ppaction://hlinksldjump"/>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0" name="圆角矩形 19">
            <a:hlinkClick r:id="rId13"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graphicFrame>
        <p:nvGraphicFramePr>
          <p:cNvPr id="19" name="对象 18"/>
          <p:cNvGraphicFramePr>
            <a:graphicFrameLocks noChangeAspect="1"/>
          </p:cNvGraphicFramePr>
          <p:nvPr/>
        </p:nvGraphicFramePr>
        <p:xfrm>
          <a:off x="7489552" y="1628799"/>
          <a:ext cx="1098550" cy="611188"/>
        </p:xfrm>
        <a:graphic>
          <a:graphicData uri="http://schemas.openxmlformats.org/presentationml/2006/ole">
            <mc:AlternateContent xmlns:mc="http://schemas.openxmlformats.org/markup-compatibility/2006">
              <mc:Choice xmlns:v="urn:schemas-microsoft-com:vml" Requires="v">
                <p:oleObj spid="_x0000_s254995" name="文档" r:id="rId14" imgW="1100455" imgH="612775" progId="Word.Document.12">
                  <p:embed/>
                </p:oleObj>
              </mc:Choice>
              <mc:Fallback>
                <p:oleObj name="文档" r:id="rId14" imgW="1100455" imgH="612775" progId="Word.Document.12">
                  <p:embed/>
                  <p:pic>
                    <p:nvPicPr>
                      <p:cNvPr id="0" name="图片 254994"/>
                      <p:cNvPicPr/>
                      <p:nvPr/>
                    </p:nvPicPr>
                    <p:blipFill>
                      <a:blip r:embed="rId15"/>
                      <a:stretch>
                        <a:fillRect/>
                      </a:stretch>
                    </p:blipFill>
                    <p:spPr>
                      <a:xfrm>
                        <a:off x="7489552" y="1628799"/>
                        <a:ext cx="1098550" cy="611188"/>
                      </a:xfrm>
                      <a:prstGeom prst="rect">
                        <a:avLst/>
                      </a:prstGeom>
                    </p:spPr>
                  </p:pic>
                </p:oleObj>
              </mc:Fallback>
            </mc:AlternateContent>
          </a:graphicData>
        </a:graphic>
      </p:graphicFrame>
      <p:pic>
        <p:nvPicPr>
          <p:cNvPr id="254978" name="Picture 2" descr="7-37"/>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8719" y="3100714"/>
            <a:ext cx="2668184" cy="207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格 1"/>
          <p:cNvGraphicFramePr>
            <a:graphicFrameLocks noGrp="1"/>
          </p:cNvGraphicFramePr>
          <p:nvPr/>
        </p:nvGraphicFramePr>
        <p:xfrm>
          <a:off x="551384" y="2852934"/>
          <a:ext cx="6202883" cy="2952330"/>
        </p:xfrm>
        <a:graphic>
          <a:graphicData uri="http://schemas.openxmlformats.org/drawingml/2006/table">
            <a:tbl>
              <a:tblPr/>
              <a:tblGrid>
                <a:gridCol w="1130317"/>
                <a:gridCol w="1324241"/>
                <a:gridCol w="3748325"/>
              </a:tblGrid>
              <a:tr h="590466">
                <a:tc>
                  <a:txBody>
                    <a:bodyPr/>
                    <a:lstStyle/>
                    <a:p>
                      <a:pPr algn="ctr">
                        <a:lnSpc>
                          <a:spcPct val="100000"/>
                        </a:lnSpc>
                        <a:spcAft>
                          <a:spcPts val="0"/>
                        </a:spcAft>
                      </a:pP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选项</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kern="100">
                          <a:effectLst/>
                          <a:latin typeface="Times New Roman" panose="02020603050405020304" pitchFamily="18" charset="0"/>
                          <a:ea typeface="微软雅黑" panose="020B0503020204020204" charset="-122"/>
                          <a:cs typeface="Times New Roman" panose="02020603050405020304" pitchFamily="18" charset="0"/>
                        </a:rPr>
                        <a:t>压强</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kern="100">
                          <a:effectLst/>
                          <a:latin typeface="Times New Roman" panose="02020603050405020304" pitchFamily="18" charset="0"/>
                          <a:ea typeface="微软雅黑" panose="020B0503020204020204" charset="-122"/>
                          <a:cs typeface="Times New Roman" panose="02020603050405020304" pitchFamily="18" charset="0"/>
                        </a:rPr>
                        <a:t>纵坐标</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466">
                <a:tc>
                  <a:txBody>
                    <a:bodyPr/>
                    <a:lstStyle/>
                    <a:p>
                      <a:pPr algn="ctr">
                        <a:lnSpc>
                          <a:spcPct val="100000"/>
                        </a:lnSpc>
                        <a:spcAft>
                          <a:spcPts val="0"/>
                        </a:spcAft>
                      </a:pPr>
                      <a:r>
                        <a:rPr lang="en-US" sz="2400" kern="100" dirty="0">
                          <a:effectLst/>
                          <a:latin typeface="Times New Roman" panose="02020603050405020304" pitchFamily="18" charset="0"/>
                          <a:ea typeface="微软雅黑" panose="020B0503020204020204" charset="-122"/>
                          <a:cs typeface="Courier New" panose="02070309020205020404" pitchFamily="49" charset="0"/>
                        </a:rPr>
                        <a:t>A</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i="1" kern="100">
                          <a:effectLst/>
                          <a:latin typeface="Times New Roman" panose="02020603050405020304" pitchFamily="18" charset="0"/>
                          <a:ea typeface="微软雅黑" panose="020B0503020204020204" charset="-122"/>
                          <a:cs typeface="Courier New" panose="02070309020205020404" pitchFamily="49" charset="0"/>
                        </a:rPr>
                        <a:t>p</a:t>
                      </a:r>
                      <a:r>
                        <a:rPr lang="en-US" sz="2400" kern="100" baseline="-25000">
                          <a:effectLst/>
                          <a:latin typeface="Times New Roman" panose="02020603050405020304" pitchFamily="18" charset="0"/>
                          <a:ea typeface="微软雅黑" panose="020B0503020204020204" charset="-122"/>
                          <a:cs typeface="Courier New" panose="02070309020205020404" pitchFamily="49" charset="0"/>
                        </a:rPr>
                        <a:t>1</a:t>
                      </a:r>
                      <a:r>
                        <a:rPr lang="zh-CN" sz="2400" kern="100">
                          <a:effectLst/>
                          <a:latin typeface="Times New Roman" panose="02020603050405020304" pitchFamily="18" charset="0"/>
                          <a:ea typeface="微软雅黑" panose="020B0503020204020204" charset="-122"/>
                          <a:cs typeface="Times New Roman" panose="02020603050405020304" pitchFamily="18" charset="0"/>
                        </a:rPr>
                        <a:t>＜</a:t>
                      </a:r>
                      <a:r>
                        <a:rPr lang="en-US" sz="2400" i="1" kern="100">
                          <a:effectLst/>
                          <a:latin typeface="Times New Roman" panose="02020603050405020304" pitchFamily="18" charset="0"/>
                          <a:ea typeface="微软雅黑" panose="020B0503020204020204" charset="-122"/>
                          <a:cs typeface="Courier New" panose="02070309020205020404" pitchFamily="49" charset="0"/>
                        </a:rPr>
                        <a:t>p</a:t>
                      </a:r>
                      <a:r>
                        <a:rPr lang="en-US" sz="2400" kern="100" baseline="-25000">
                          <a:effectLst/>
                          <a:latin typeface="Times New Roman" panose="02020603050405020304" pitchFamily="18" charset="0"/>
                          <a:ea typeface="微软雅黑" panose="020B050302020402020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charset="-122"/>
                          <a:cs typeface="Courier New" panose="02070309020205020404" pitchFamily="49" charset="0"/>
                        </a:rPr>
                        <a:t>C</a:t>
                      </a:r>
                      <a:r>
                        <a:rPr lang="zh-CN" sz="2400" kern="100">
                          <a:effectLst/>
                          <a:latin typeface="Times New Roman" panose="02020603050405020304" pitchFamily="18" charset="0"/>
                          <a:ea typeface="微软雅黑" panose="020B0503020204020204" charset="-122"/>
                          <a:cs typeface="Times New Roman" panose="02020603050405020304" pitchFamily="18" charset="0"/>
                        </a:rPr>
                        <a:t>的物质的量浓度</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466">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charset="-122"/>
                          <a:cs typeface="Courier New" panose="02070309020205020404" pitchFamily="49" charset="0"/>
                        </a:rPr>
                        <a:t>B</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i="1" kern="100">
                          <a:effectLst/>
                          <a:latin typeface="Times New Roman" panose="02020603050405020304" pitchFamily="18" charset="0"/>
                          <a:ea typeface="微软雅黑" panose="020B0503020204020204" charset="-122"/>
                          <a:cs typeface="Courier New" panose="02070309020205020404" pitchFamily="49" charset="0"/>
                        </a:rPr>
                        <a:t>p</a:t>
                      </a:r>
                      <a:r>
                        <a:rPr lang="en-US" sz="2400" kern="100" baseline="-25000">
                          <a:effectLst/>
                          <a:latin typeface="Times New Roman" panose="02020603050405020304" pitchFamily="18" charset="0"/>
                          <a:ea typeface="微软雅黑" panose="020B0503020204020204" charset="-122"/>
                          <a:cs typeface="Courier New" panose="02070309020205020404" pitchFamily="49" charset="0"/>
                        </a:rPr>
                        <a:t>1</a:t>
                      </a:r>
                      <a:r>
                        <a:rPr lang="zh-CN" sz="2400" kern="100">
                          <a:effectLst/>
                          <a:latin typeface="Times New Roman" panose="02020603050405020304" pitchFamily="18" charset="0"/>
                          <a:ea typeface="微软雅黑" panose="020B0503020204020204" charset="-122"/>
                          <a:cs typeface="Times New Roman" panose="02020603050405020304" pitchFamily="18" charset="0"/>
                        </a:rPr>
                        <a:t>＞</a:t>
                      </a:r>
                      <a:r>
                        <a:rPr lang="en-US" sz="2400" i="1" kern="100">
                          <a:effectLst/>
                          <a:latin typeface="Times New Roman" panose="02020603050405020304" pitchFamily="18" charset="0"/>
                          <a:ea typeface="微软雅黑" panose="020B0503020204020204" charset="-122"/>
                          <a:cs typeface="Courier New" panose="02070309020205020404" pitchFamily="49" charset="0"/>
                        </a:rPr>
                        <a:t>p</a:t>
                      </a:r>
                      <a:r>
                        <a:rPr lang="en-US" sz="2400" kern="100" baseline="-25000">
                          <a:effectLst/>
                          <a:latin typeface="Times New Roman" panose="02020603050405020304" pitchFamily="18" charset="0"/>
                          <a:ea typeface="微软雅黑" panose="020B050302020402020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charset="-122"/>
                          <a:cs typeface="Courier New" panose="02070309020205020404" pitchFamily="49" charset="0"/>
                        </a:rPr>
                        <a:t>B</a:t>
                      </a:r>
                      <a:r>
                        <a:rPr lang="zh-CN" sz="2400" kern="100">
                          <a:effectLst/>
                          <a:latin typeface="Times New Roman" panose="02020603050405020304" pitchFamily="18" charset="0"/>
                          <a:ea typeface="微软雅黑" panose="020B0503020204020204" charset="-122"/>
                          <a:cs typeface="Times New Roman" panose="02020603050405020304" pitchFamily="18" charset="0"/>
                        </a:rPr>
                        <a:t>的转化率</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466">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charset="-122"/>
                          <a:cs typeface="Courier New" panose="02070309020205020404" pitchFamily="49" charset="0"/>
                        </a:rPr>
                        <a:t>C</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i="1" kern="100">
                          <a:effectLst/>
                          <a:latin typeface="Times New Roman" panose="02020603050405020304" pitchFamily="18" charset="0"/>
                          <a:ea typeface="微软雅黑" panose="020B0503020204020204" charset="-122"/>
                          <a:cs typeface="Courier New" panose="02070309020205020404" pitchFamily="49" charset="0"/>
                        </a:rPr>
                        <a:t>p</a:t>
                      </a:r>
                      <a:r>
                        <a:rPr lang="en-US" sz="2400" kern="100" baseline="-25000">
                          <a:effectLst/>
                          <a:latin typeface="Times New Roman" panose="02020603050405020304" pitchFamily="18" charset="0"/>
                          <a:ea typeface="微软雅黑" panose="020B0503020204020204" charset="-122"/>
                          <a:cs typeface="Courier New" panose="02070309020205020404" pitchFamily="49" charset="0"/>
                        </a:rPr>
                        <a:t>1</a:t>
                      </a:r>
                      <a:r>
                        <a:rPr lang="zh-CN" sz="2400" kern="100">
                          <a:effectLst/>
                          <a:latin typeface="Times New Roman" panose="02020603050405020304" pitchFamily="18" charset="0"/>
                          <a:ea typeface="微软雅黑" panose="020B0503020204020204" charset="-122"/>
                          <a:cs typeface="Times New Roman" panose="02020603050405020304" pitchFamily="18" charset="0"/>
                        </a:rPr>
                        <a:t>＜</a:t>
                      </a:r>
                      <a:r>
                        <a:rPr lang="en-US" sz="2400" i="1" kern="100">
                          <a:effectLst/>
                          <a:latin typeface="Times New Roman" panose="02020603050405020304" pitchFamily="18" charset="0"/>
                          <a:ea typeface="微软雅黑" panose="020B0503020204020204" charset="-122"/>
                          <a:cs typeface="Courier New" panose="02070309020205020404" pitchFamily="49" charset="0"/>
                        </a:rPr>
                        <a:t>p</a:t>
                      </a:r>
                      <a:r>
                        <a:rPr lang="en-US" sz="2400" kern="100" baseline="-25000">
                          <a:effectLst/>
                          <a:latin typeface="Times New Roman" panose="02020603050405020304" pitchFamily="18" charset="0"/>
                          <a:ea typeface="微软雅黑" panose="020B050302020402020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kern="100">
                          <a:effectLst/>
                          <a:latin typeface="Times New Roman" panose="02020603050405020304" pitchFamily="18" charset="0"/>
                          <a:ea typeface="微软雅黑" panose="020B0503020204020204" charset="-122"/>
                          <a:cs typeface="Times New Roman" panose="02020603050405020304" pitchFamily="18" charset="0"/>
                        </a:rPr>
                        <a:t>混合气体的平均摩尔质量</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466">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charset="-122"/>
                          <a:cs typeface="Courier New" panose="02070309020205020404" pitchFamily="49" charset="0"/>
                        </a:rPr>
                        <a:t>D</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i="1" kern="100">
                          <a:effectLst/>
                          <a:latin typeface="Times New Roman" panose="02020603050405020304" pitchFamily="18" charset="0"/>
                          <a:ea typeface="微软雅黑" panose="020B0503020204020204" charset="-122"/>
                          <a:cs typeface="Courier New" panose="02070309020205020404" pitchFamily="49" charset="0"/>
                        </a:rPr>
                        <a:t>p</a:t>
                      </a:r>
                      <a:r>
                        <a:rPr lang="en-US" sz="2400" kern="100" baseline="-25000">
                          <a:effectLst/>
                          <a:latin typeface="Times New Roman" panose="02020603050405020304" pitchFamily="18" charset="0"/>
                          <a:ea typeface="微软雅黑" panose="020B0503020204020204" charset="-122"/>
                          <a:cs typeface="Courier New" panose="02070309020205020404" pitchFamily="49" charset="0"/>
                        </a:rPr>
                        <a:t>1</a:t>
                      </a:r>
                      <a:r>
                        <a:rPr lang="zh-CN" sz="2400" kern="100">
                          <a:effectLst/>
                          <a:latin typeface="Times New Roman" panose="02020603050405020304" pitchFamily="18" charset="0"/>
                          <a:ea typeface="微软雅黑" panose="020B0503020204020204" charset="-122"/>
                          <a:cs typeface="Times New Roman" panose="02020603050405020304" pitchFamily="18" charset="0"/>
                        </a:rPr>
                        <a:t>＞</a:t>
                      </a:r>
                      <a:r>
                        <a:rPr lang="en-US" sz="2400" i="1" kern="100">
                          <a:effectLst/>
                          <a:latin typeface="Times New Roman" panose="02020603050405020304" pitchFamily="18" charset="0"/>
                          <a:ea typeface="微软雅黑" panose="020B0503020204020204" charset="-122"/>
                          <a:cs typeface="Courier New" panose="02070309020205020404" pitchFamily="49" charset="0"/>
                        </a:rPr>
                        <a:t>p</a:t>
                      </a:r>
                      <a:r>
                        <a:rPr lang="en-US" sz="2400" kern="100" baseline="-25000">
                          <a:effectLst/>
                          <a:latin typeface="Times New Roman" panose="02020603050405020304" pitchFamily="18" charset="0"/>
                          <a:ea typeface="微软雅黑" panose="020B050302020402020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dirty="0">
                          <a:effectLst/>
                          <a:latin typeface="Times New Roman" panose="02020603050405020304" pitchFamily="18" charset="0"/>
                          <a:ea typeface="微软雅黑" panose="020B0503020204020204" charset="-122"/>
                          <a:cs typeface="Courier New" panose="02070309020205020404" pitchFamily="49" charset="0"/>
                        </a:rPr>
                        <a:t>A</a:t>
                      </a:r>
                      <a:r>
                        <a:rPr lang="zh-CN" sz="2400" kern="100" dirty="0">
                          <a:effectLst/>
                          <a:latin typeface="Times New Roman" panose="02020603050405020304" pitchFamily="18" charset="0"/>
                          <a:ea typeface="微软雅黑" panose="020B0503020204020204" charset="-122"/>
                          <a:cs typeface="Times New Roman" panose="02020603050405020304" pitchFamily="18" charset="0"/>
                        </a:rPr>
                        <a:t>的质量分数</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1" name="TextBox 9"/>
          <p:cNvSpPr txBox="1"/>
          <p:nvPr/>
        </p:nvSpPr>
        <p:spPr>
          <a:xfrm>
            <a:off x="744188" y="3933055"/>
            <a:ext cx="756000"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3" name="矩形 2"/>
          <p:cNvSpPr/>
          <p:nvPr/>
        </p:nvSpPr>
        <p:spPr>
          <a:xfrm>
            <a:off x="474848" y="1046150"/>
            <a:ext cx="7571303" cy="461665"/>
          </a:xfrm>
          <a:prstGeom prst="rect">
            <a:avLst/>
          </a:prstGeom>
        </p:spPr>
        <p:txBody>
          <a:bodyPr wrap="none">
            <a:spAutoFit/>
          </a:bodyPr>
          <a:lstStyle/>
          <a:p>
            <a:r>
              <a:rPr lang="zh-CN" altLang="zh-CN" sz="2400" b="1" kern="100" dirty="0">
                <a:latin typeface="Times New Roman" panose="02020603050405020304" pitchFamily="18" charset="0"/>
                <a:ea typeface="微软雅黑" panose="020B0503020204020204" charset="-122"/>
                <a:cs typeface="Times New Roman" panose="02020603050405020304" pitchFamily="18" charset="0"/>
              </a:rPr>
              <a:t>二、选择题：每小题有一个或两个选项符合题目要求。</a:t>
            </a:r>
            <a:endParaRPr lang="zh-CN" altLang="en-US" sz="2400" b="1" kern="100"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8" action="ppaction://hlinksldjump"/>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5" name="圆角矩形 44">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7" name="圆角矩形 26">
            <a:hlinkClick r:id="rId11" action="ppaction://hlinksldjump"/>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8" name="圆角矩形 27">
            <a:hlinkClick r:id="rId12" action="ppaction://hlinksldjump"/>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0" name="圆角矩形 29">
            <a:hlinkClick r:id="rId13"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grpSp>
        <p:nvGrpSpPr>
          <p:cNvPr id="4" name="组合 3"/>
          <p:cNvGrpSpPr/>
          <p:nvPr/>
        </p:nvGrpSpPr>
        <p:grpSpPr>
          <a:xfrm>
            <a:off x="516000" y="1484784"/>
            <a:ext cx="11160000" cy="3816424"/>
            <a:chOff x="516000" y="1052736"/>
            <a:chExt cx="11160000" cy="3816424"/>
          </a:xfrm>
        </p:grpSpPr>
        <p:grpSp>
          <p:nvGrpSpPr>
            <p:cNvPr id="6" name="组合 5"/>
            <p:cNvGrpSpPr/>
            <p:nvPr/>
          </p:nvGrpSpPr>
          <p:grpSpPr>
            <a:xfrm>
              <a:off x="516000" y="1052736"/>
              <a:ext cx="11160000" cy="3816424"/>
              <a:chOff x="516000" y="980728"/>
              <a:chExt cx="11160000" cy="3816424"/>
            </a:xfrm>
          </p:grpSpPr>
          <p:sp>
            <p:nvSpPr>
              <p:cNvPr id="33" name="圆角矩形 32"/>
              <p:cNvSpPr/>
              <p:nvPr/>
            </p:nvSpPr>
            <p:spPr>
              <a:xfrm>
                <a:off x="516000" y="1093617"/>
                <a:ext cx="11160000" cy="3703535"/>
              </a:xfrm>
              <a:prstGeom prst="roundRect">
                <a:avLst>
                  <a:gd name="adj" fmla="val 3286"/>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p:cNvSpPr/>
              <p:nvPr/>
            </p:nvSpPr>
            <p:spPr>
              <a:xfrm>
                <a:off x="728106" y="980728"/>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p:cNvSpPr txBox="1"/>
              <p:nvPr/>
            </p:nvSpPr>
            <p:spPr>
              <a:xfrm>
                <a:off x="818418" y="980728"/>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schemeClr val="bg1"/>
                  </a:solidFill>
                  <a:latin typeface="DOUYU Font" pitchFamily="2" charset="-122"/>
                  <a:ea typeface="DOUYU Font" pitchFamily="2" charset="-122"/>
                </a:endParaRPr>
              </a:p>
            </p:txBody>
          </p:sp>
          <p:sp>
            <p:nvSpPr>
              <p:cNvPr id="26" name="文本框 25"/>
              <p:cNvSpPr txBox="1"/>
              <p:nvPr/>
            </p:nvSpPr>
            <p:spPr>
              <a:xfrm>
                <a:off x="694238" y="1340768"/>
                <a:ext cx="10802361" cy="3194721"/>
              </a:xfrm>
              <a:prstGeom prst="rect">
                <a:avLst/>
              </a:prstGeom>
              <a:noFill/>
            </p:spPr>
            <p:txBody>
              <a:bodyPr wrap="square">
                <a:spAutoFit/>
              </a:bodyPr>
              <a:lstStyle/>
              <a:p>
                <a:pPr>
                  <a:lnSpc>
                    <a:spcPct val="140000"/>
                  </a:lnSpc>
                  <a:spcAft>
                    <a:spcPts val="0"/>
                  </a:spcAft>
                  <a:tabLst>
                    <a:tab pos="2340610" algn="l"/>
                  </a:tabLst>
                </a:pPr>
                <a:r>
                  <a:rPr lang="en-US" altLang="zh-CN" sz="2400" i="1" kern="100" dirty="0">
                    <a:latin typeface="Times New Roman" panose="02020603050405020304" pitchFamily="18" charset="0"/>
                    <a:ea typeface="宋体" panose="02010600030101010101" pitchFamily="2" charset="-122"/>
                  </a:rPr>
                  <a:t>p</a:t>
                </a:r>
                <a:r>
                  <a:rPr lang="en-US" altLang="zh-CN" sz="2400" kern="100" baseline="-25000" dirty="0">
                    <a:latin typeface="Times New Roman" panose="02020603050405020304" pitchFamily="18" charset="0"/>
                    <a:ea typeface="宋体" panose="02010600030101010101" pitchFamily="2" charset="-122"/>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rPr>
                  <a:t>p</a:t>
                </a:r>
                <a:r>
                  <a:rPr lang="en-US" altLang="zh-CN" sz="2400" kern="100" baseline="-25000" dirty="0">
                    <a:latin typeface="Times New Roman" panose="02020603050405020304" pitchFamily="18" charset="0"/>
                    <a:ea typeface="宋体" panose="02010600030101010101" pitchFamily="2" charset="-122"/>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，压强增大，平衡正向移动，</a:t>
                </a:r>
                <a:r>
                  <a:rPr lang="en-US" altLang="zh-CN" sz="2400" kern="100" dirty="0">
                    <a:latin typeface="Times New Roman" panose="02020603050405020304" pitchFamily="18" charset="0"/>
                    <a:ea typeface="宋体" panose="02010600030101010101" pitchFamily="2" charset="-122"/>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的物质的量浓度增大</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40000"/>
                  </a:lnSpc>
                  <a:spcAft>
                    <a:spcPts val="0"/>
                  </a:spcAft>
                  <a:tabLst>
                    <a:tab pos="2340610"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选项错误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40000"/>
                  </a:lnSpc>
                  <a:spcAft>
                    <a:spcPts val="0"/>
                  </a:spcAft>
                  <a:tabLst>
                    <a:tab pos="2340610" algn="l"/>
                  </a:tabLst>
                </a:pPr>
                <a:r>
                  <a:rPr lang="en-US" altLang="zh-CN" sz="2400" i="1" kern="100" dirty="0" smtClean="0">
                    <a:latin typeface="Times New Roman" panose="02020603050405020304" pitchFamily="18" charset="0"/>
                    <a:ea typeface="宋体" panose="02010600030101010101" pitchFamily="2" charset="-122"/>
                  </a:rPr>
                  <a:t>p</a:t>
                </a:r>
                <a:r>
                  <a:rPr lang="en-US" altLang="zh-CN" sz="2400" kern="100" baseline="-25000" dirty="0" smtClean="0">
                    <a:latin typeface="Times New Roman" panose="02020603050405020304" pitchFamily="18" charset="0"/>
                    <a:ea typeface="宋体" panose="02010600030101010101" pitchFamily="2" charset="-122"/>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rPr>
                  <a:t>p</a:t>
                </a:r>
                <a:r>
                  <a:rPr lang="en-US" altLang="zh-CN" sz="2400" kern="100" baseline="-25000" dirty="0">
                    <a:latin typeface="Times New Roman" panose="02020603050405020304" pitchFamily="18" charset="0"/>
                    <a:ea typeface="宋体" panose="02010600030101010101" pitchFamily="2" charset="-122"/>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，随压强的增大，平衡正向移动，</a:t>
                </a:r>
                <a:r>
                  <a:rPr lang="en-US" altLang="zh-CN" sz="2400" kern="100" dirty="0">
                    <a:latin typeface="Times New Roman" panose="02020603050405020304" pitchFamily="18" charset="0"/>
                    <a:ea typeface="宋体" panose="02010600030101010101" pitchFamily="2" charset="-122"/>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的转化率增大</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40000"/>
                  </a:lnSpc>
                  <a:spcAft>
                    <a:spcPts val="0"/>
                  </a:spcAft>
                  <a:tabLst>
                    <a:tab pos="2340610"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选项正确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40000"/>
                  </a:lnSpc>
                  <a:spcAft>
                    <a:spcPts val="0"/>
                  </a:spcAft>
                  <a:tabLst>
                    <a:tab pos="2340610" algn="l"/>
                  </a:tabLst>
                </a:pPr>
                <a:r>
                  <a:rPr lang="en-US" altLang="zh-CN" sz="2400" i="1" kern="100" dirty="0" smtClean="0">
                    <a:latin typeface="Times New Roman" panose="02020603050405020304" pitchFamily="18" charset="0"/>
                    <a:ea typeface="宋体" panose="02010600030101010101" pitchFamily="2" charset="-122"/>
                  </a:rPr>
                  <a:t>p</a:t>
                </a:r>
                <a:r>
                  <a:rPr lang="en-US" altLang="zh-CN" sz="2400" kern="100" baseline="-25000" dirty="0" smtClean="0">
                    <a:latin typeface="Times New Roman" panose="02020603050405020304" pitchFamily="18" charset="0"/>
                    <a:ea typeface="宋体" panose="02010600030101010101" pitchFamily="2" charset="-122"/>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rPr>
                  <a:t>p</a:t>
                </a:r>
                <a:r>
                  <a:rPr lang="en-US" altLang="zh-CN" sz="2400" kern="100" baseline="-25000" dirty="0">
                    <a:latin typeface="Times New Roman" panose="02020603050405020304" pitchFamily="18" charset="0"/>
                    <a:ea typeface="宋体" panose="02010600030101010101" pitchFamily="2" charset="-122"/>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，压强增大，平衡正向移动，混合气体平均摩尔质量增大，故</a:t>
                </a:r>
                <a:r>
                  <a:rPr lang="en-US" altLang="zh-CN" sz="2400" kern="100" dirty="0">
                    <a:latin typeface="Times New Roman" panose="02020603050405020304" pitchFamily="18" charset="0"/>
                    <a:ea typeface="宋体" panose="02010600030101010101" pitchFamily="2" charset="-122"/>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选项错误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40000"/>
                  </a:lnSpc>
                  <a:spcAft>
                    <a:spcPts val="0"/>
                  </a:spcAft>
                  <a:tabLst>
                    <a:tab pos="2340610" algn="l"/>
                  </a:tabLst>
                </a:pPr>
                <a:r>
                  <a:rPr lang="en-US" altLang="zh-CN" sz="2400" i="1" kern="100" dirty="0" smtClean="0">
                    <a:latin typeface="Times New Roman" panose="02020603050405020304" pitchFamily="18" charset="0"/>
                    <a:ea typeface="宋体" panose="02010600030101010101" pitchFamily="2" charset="-122"/>
                  </a:rPr>
                  <a:t>p</a:t>
                </a:r>
                <a:r>
                  <a:rPr lang="en-US" altLang="zh-CN" sz="2400" kern="100" baseline="-25000" dirty="0" smtClean="0">
                    <a:latin typeface="Times New Roman" panose="02020603050405020304" pitchFamily="18" charset="0"/>
                    <a:ea typeface="宋体" panose="02010600030101010101" pitchFamily="2" charset="-122"/>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rPr>
                  <a:t>p</a:t>
                </a:r>
                <a:r>
                  <a:rPr lang="en-US" altLang="zh-CN" sz="2400" kern="100" baseline="-25000" dirty="0">
                    <a:latin typeface="Times New Roman" panose="02020603050405020304" pitchFamily="18" charset="0"/>
                    <a:ea typeface="宋体" panose="02010600030101010101" pitchFamily="2" charset="-122"/>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，随压强的增大，平衡正向移动，</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的质量分数减小，故</a:t>
                </a:r>
                <a:r>
                  <a:rPr lang="en-US" altLang="zh-CN" sz="2400" kern="100" dirty="0">
                    <a:latin typeface="Times New Roman" panose="02020603050405020304" pitchFamily="18" charset="0"/>
                    <a:ea typeface="宋体" panose="02010600030101010101" pitchFamily="2" charset="-122"/>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选项错误。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pic>
          <p:nvPicPr>
            <p:cNvPr id="22" name="Picture 2" descr="7-37"/>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0296" y="1484784"/>
              <a:ext cx="2425622" cy="188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390000" y="1039981"/>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9.</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下列关于可逆反应</a:t>
            </a: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2B(s</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r>
              <a:rPr lang="en-US" altLang="zh-CN"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C(g</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dirty="0">
                <a:latin typeface="Times New Roman" panose="02020603050405020304" pitchFamily="18" charset="0"/>
                <a:ea typeface="微软雅黑" panose="020B0503020204020204" charset="-122"/>
                <a:cs typeface="Courier New" panose="02070309020205020404" pitchFamily="49" charset="0"/>
              </a:rPr>
              <a:t>&lt;0</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，叙述正确的是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气体</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摩尔质量不变，则</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反应</a:t>
            </a:r>
            <a:r>
              <a:rPr lang="zh-CN" altLang="en-US" kern="100" dirty="0">
                <a:latin typeface="Times New Roman" panose="02020603050405020304" pitchFamily="18" charset="0"/>
                <a:ea typeface="微软雅黑" panose="020B0503020204020204" charset="-122"/>
                <a:cs typeface="Times New Roman" panose="02020603050405020304" pitchFamily="18" charset="0"/>
              </a:rPr>
              <a:t>不一定</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达到</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平衡状态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平衡后，恒温下扩大容器体积，再次平衡后气体密度一定减小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平衡后，恒容下降低温度，再次平衡后气体中</a:t>
            </a: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的体积分数可能减小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D.</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平衡后，恒温恒容下，通入气体</a:t>
            </a: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，气体</a:t>
            </a: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的浓度可能不变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9" action="ppaction://hlinksldjump"/>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2" name="圆角矩形 41">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1" action="ppaction://hlinksldjump"/>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2" action="ppaction://hlinksldjump"/>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6" name="圆角矩形 45">
            <a:hlinkClick r:id="rId13"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graphicFrame>
        <p:nvGraphicFramePr>
          <p:cNvPr id="17" name="对象 16"/>
          <p:cNvGraphicFramePr>
            <a:graphicFrameLocks noChangeAspect="1"/>
          </p:cNvGraphicFramePr>
          <p:nvPr/>
        </p:nvGraphicFramePr>
        <p:xfrm>
          <a:off x="4910534" y="1196942"/>
          <a:ext cx="1098550" cy="611188"/>
        </p:xfrm>
        <a:graphic>
          <a:graphicData uri="http://schemas.openxmlformats.org/presentationml/2006/ole">
            <mc:AlternateContent xmlns:mc="http://schemas.openxmlformats.org/markup-compatibility/2006">
              <mc:Choice xmlns:v="urn:schemas-microsoft-com:vml" Requires="v">
                <p:oleObj spid="_x0000_s259089" name="文档" r:id="rId14" imgW="1100455" imgH="612775" progId="Word.Document.12">
                  <p:embed/>
                </p:oleObj>
              </mc:Choice>
              <mc:Fallback>
                <p:oleObj name="文档" r:id="rId14" imgW="1100455" imgH="612775" progId="Word.Document.12">
                  <p:embed/>
                  <p:pic>
                    <p:nvPicPr>
                      <p:cNvPr id="0" name="图片 259088"/>
                      <p:cNvPicPr/>
                      <p:nvPr/>
                    </p:nvPicPr>
                    <p:blipFill>
                      <a:blip r:embed="rId15"/>
                      <a:stretch>
                        <a:fillRect/>
                      </a:stretch>
                    </p:blipFill>
                    <p:spPr>
                      <a:xfrm>
                        <a:off x="4910534" y="1196942"/>
                        <a:ext cx="1098550" cy="611188"/>
                      </a:xfrm>
                      <a:prstGeom prst="rect">
                        <a:avLst/>
                      </a:prstGeom>
                    </p:spPr>
                  </p:pic>
                </p:oleObj>
              </mc:Fallback>
            </mc:AlternateContent>
          </a:graphicData>
        </a:graphic>
      </p:graphicFrame>
      <p:sp>
        <p:nvSpPr>
          <p:cNvPr id="18" name="TextBox 9"/>
          <p:cNvSpPr txBox="1"/>
          <p:nvPr/>
        </p:nvSpPr>
        <p:spPr>
          <a:xfrm>
            <a:off x="250652" y="3177056"/>
            <a:ext cx="756000"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19" name="TextBox 9"/>
          <p:cNvSpPr txBox="1"/>
          <p:nvPr/>
        </p:nvSpPr>
        <p:spPr>
          <a:xfrm>
            <a:off x="244302" y="1594892"/>
            <a:ext cx="756000"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9" action="ppaction://hlinksldjump"/>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2" name="圆角矩形 41">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1" action="ppaction://hlinksldjump"/>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2" action="ppaction://hlinksldjump"/>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6" name="圆角矩形 45">
            <a:hlinkClick r:id="rId13"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grpSp>
        <p:nvGrpSpPr>
          <p:cNvPr id="27" name="组合 26"/>
          <p:cNvGrpSpPr/>
          <p:nvPr/>
        </p:nvGrpSpPr>
        <p:grpSpPr>
          <a:xfrm>
            <a:off x="516000" y="1196752"/>
            <a:ext cx="11160000" cy="3960440"/>
            <a:chOff x="792914" y="3925222"/>
            <a:chExt cx="11160000" cy="3960440"/>
          </a:xfrm>
        </p:grpSpPr>
        <p:sp>
          <p:nvSpPr>
            <p:cNvPr id="28" name="圆角矩形 27"/>
            <p:cNvSpPr/>
            <p:nvPr/>
          </p:nvSpPr>
          <p:spPr>
            <a:xfrm>
              <a:off x="792914" y="4038112"/>
              <a:ext cx="11160000" cy="3847550"/>
            </a:xfrm>
            <a:prstGeom prst="roundRect">
              <a:avLst>
                <a:gd name="adj" fmla="val 252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9" name="矩形 28"/>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文本框 29"/>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schemeClr val="bg1"/>
                </a:solidFill>
                <a:latin typeface="DOUYU Font" pitchFamily="2" charset="-122"/>
                <a:ea typeface="DOUYU Font" pitchFamily="2" charset="-122"/>
              </a:endParaRPr>
            </a:p>
          </p:txBody>
        </p:sp>
        <p:sp>
          <p:nvSpPr>
            <p:cNvPr id="31" name="文本框 30"/>
            <p:cNvSpPr txBox="1"/>
            <p:nvPr/>
          </p:nvSpPr>
          <p:spPr>
            <a:xfrm>
              <a:off x="971152" y="4325326"/>
              <a:ext cx="10802361" cy="3416320"/>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若</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不是气体，气体摩尔质量一直不变</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故</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不能</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判断是否是平衡状态，故</a:t>
              </a:r>
              <a:r>
                <a:rPr lang="en-US" altLang="zh-CN" sz="2400" kern="100" dirty="0" smtClean="0">
                  <a:latin typeface="Times New Roman" panose="02020603050405020304" pitchFamily="18" charset="0"/>
                  <a:ea typeface="宋体" panose="02010600030101010101" pitchFamily="2" charset="-122"/>
                </a:rPr>
                <a:t>A</a:t>
              </a:r>
              <a:r>
                <a:rPr lang="zh-CN" altLang="en-US" sz="2400" kern="100" dirty="0" smtClean="0">
                  <a:latin typeface="Times New Roman" panose="02020603050405020304" pitchFamily="18" charset="0"/>
                  <a:ea typeface="宋体" panose="02010600030101010101" pitchFamily="2" charset="-122"/>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若</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不是气体，温度不变，平衡常数不变，气体</a:t>
              </a:r>
              <a:r>
                <a:rPr lang="en-US" altLang="zh-CN" sz="2400" kern="100" dirty="0">
                  <a:latin typeface="Times New Roman" panose="02020603050405020304" pitchFamily="18" charset="0"/>
                  <a:ea typeface="宋体" panose="02010600030101010101" pitchFamily="2" charset="-122"/>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的浓度不变，密度也不变，若</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是气体，气体化学计量数相等，平衡不移动，密度减小，故</a:t>
              </a:r>
              <a:r>
                <a:rPr lang="en-US" altLang="zh-CN" sz="2400" kern="100" dirty="0">
                  <a:latin typeface="Times New Roman" panose="02020603050405020304" pitchFamily="18" charset="0"/>
                  <a:ea typeface="宋体" panose="02010600030101010101" pitchFamily="2" charset="-122"/>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若</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不是气体，</a:t>
              </a:r>
              <a:r>
                <a:rPr lang="en-US" altLang="zh-CN" sz="2400" kern="100" dirty="0">
                  <a:latin typeface="Times New Roman" panose="02020603050405020304" pitchFamily="18" charset="0"/>
                  <a:ea typeface="宋体" panose="02010600030101010101" pitchFamily="2" charset="-122"/>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的体积分数可能一直是</a:t>
              </a:r>
              <a:r>
                <a:rPr lang="en-US" altLang="zh-CN" sz="2400" kern="100" dirty="0">
                  <a:latin typeface="Times New Roman" panose="02020603050405020304" pitchFamily="18" charset="0"/>
                  <a:ea typeface="宋体" panose="02010600030101010101" pitchFamily="2" charset="-122"/>
                </a:rPr>
                <a:t>100%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，若</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是气体，降低温度，平衡正向移动，</a:t>
              </a:r>
              <a:r>
                <a:rPr lang="en-US" altLang="zh-CN" sz="2400" kern="100" dirty="0">
                  <a:latin typeface="Times New Roman" panose="02020603050405020304" pitchFamily="18" charset="0"/>
                  <a:ea typeface="宋体" panose="02010600030101010101" pitchFamily="2" charset="-122"/>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的体积分数增加，故</a:t>
              </a:r>
              <a:r>
                <a:rPr lang="en-US" altLang="zh-CN" sz="2400" kern="100" dirty="0">
                  <a:latin typeface="Times New Roman" panose="02020603050405020304" pitchFamily="18" charset="0"/>
                  <a:ea typeface="宋体" panose="02010600030101010101" pitchFamily="2" charset="-122"/>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若</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不是气体，恒温恒容下，平衡常数不变，气体</a:t>
              </a:r>
              <a:r>
                <a:rPr lang="en-US" altLang="zh-CN" sz="2400" kern="100" dirty="0">
                  <a:latin typeface="Times New Roman" panose="02020603050405020304" pitchFamily="18" charset="0"/>
                  <a:ea typeface="宋体" panose="02010600030101010101" pitchFamily="2" charset="-122"/>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的浓度不变，故</a:t>
              </a:r>
              <a:r>
                <a:rPr lang="en-US" altLang="zh-CN" sz="2400" kern="100" dirty="0">
                  <a:latin typeface="Times New Roman" panose="02020603050405020304" pitchFamily="18" charset="0"/>
                  <a:ea typeface="宋体" panose="02010600030101010101" pitchFamily="2" charset="-122"/>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332940" y="1062047"/>
            <a:ext cx="1152612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10.</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已知某密闭容器中发生反应：</a:t>
            </a:r>
            <a:r>
              <a:rPr lang="en-US" altLang="zh-CN" kern="100" dirty="0">
                <a:latin typeface="Times New Roman" panose="02020603050405020304" pitchFamily="18" charset="0"/>
                <a:ea typeface="微软雅黑" panose="020B0503020204020204" charset="-122"/>
                <a:cs typeface="Courier New" panose="02070309020205020404" pitchFamily="49" charset="0"/>
              </a:rPr>
              <a:t>X(g)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Y(g</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r>
              <a:rPr lang="en-US" altLang="zh-CN"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i="1" kern="100" dirty="0" err="1" smtClean="0">
                <a:latin typeface="Times New Roman" panose="02020603050405020304" pitchFamily="18" charset="0"/>
                <a:ea typeface="微软雅黑" panose="020B0503020204020204" charset="-122"/>
                <a:cs typeface="Courier New" panose="02070309020205020404" pitchFamily="49" charset="0"/>
              </a:rPr>
              <a:t>m</a:t>
            </a:r>
            <a:r>
              <a:rPr lang="en-US" altLang="zh-CN" kern="100" dirty="0" err="1" smtClean="0">
                <a:latin typeface="Times New Roman" panose="02020603050405020304" pitchFamily="18" charset="0"/>
                <a:ea typeface="微软雅黑" panose="020B0503020204020204" charset="-122"/>
                <a:cs typeface="Courier New" panose="02070309020205020404" pitchFamily="49" charset="0"/>
              </a:rPr>
              <a:t>Z</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(g</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dirty="0">
                <a:latin typeface="Times New Roman" panose="02020603050405020304" pitchFamily="18" charset="0"/>
                <a:ea typeface="微软雅黑" panose="020B0503020204020204" charset="-122"/>
                <a:cs typeface="Courier New" panose="02070309020205020404" pitchFamily="49" charset="0"/>
              </a:rPr>
              <a:t>&lt;0</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。反应过程中，</a:t>
            </a:r>
            <a:r>
              <a:rPr lang="en-US" altLang="zh-CN" kern="100" dirty="0">
                <a:latin typeface="Times New Roman" panose="02020603050405020304" pitchFamily="18" charset="0"/>
                <a:ea typeface="微软雅黑" panose="020B0503020204020204" charset="-122"/>
                <a:cs typeface="Courier New" panose="02070309020205020404" pitchFamily="49" charset="0"/>
              </a:rPr>
              <a:t>X</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Y</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Z</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的物质的量随时间的变化如图所示，则</a:t>
            </a:r>
            <a:r>
              <a:rPr lang="en-US" altLang="zh-CN" i="1" kern="100" dirty="0">
                <a:latin typeface="Times New Roman" panose="02020603050405020304" pitchFamily="18" charset="0"/>
                <a:ea typeface="微软雅黑" panose="020B050302020402020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时刻改变的条件可能是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升高温度</a:t>
            </a:r>
            <a:r>
              <a:rPr lang="en-US" altLang="zh-CN" kern="100" dirty="0">
                <a:latin typeface="Times New Roman" panose="02020603050405020304" pitchFamily="18" charset="0"/>
                <a:ea typeface="微软雅黑" panose="020B0503020204020204" charset="-122"/>
                <a:cs typeface="Courier New" panose="02070309020205020404" pitchFamily="49" charset="0"/>
              </a:rPr>
              <a:t>  	</a:t>
            </a:r>
            <a:endParaRPr lang="en-US" altLang="zh-CN" kern="100" dirty="0" smtClean="0">
              <a:latin typeface="Times New Roman" panose="02020603050405020304" pitchFamily="18" charset="0"/>
              <a:ea typeface="微软雅黑" panose="020B0503020204020204" charset="-122"/>
              <a:cs typeface="Courier New" panose="02070309020205020404" pitchFamily="49"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B</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加入更高效的催化剂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增大压强</a:t>
            </a:r>
            <a:r>
              <a:rPr lang="en-US" altLang="zh-CN" kern="100" dirty="0">
                <a:latin typeface="Times New Roman" panose="02020603050405020304" pitchFamily="18" charset="0"/>
                <a:ea typeface="微软雅黑" panose="020B0503020204020204" charset="-122"/>
                <a:cs typeface="Courier New" panose="02070309020205020404" pitchFamily="49" charset="0"/>
              </a:rPr>
              <a:t>  	</a:t>
            </a:r>
            <a:endParaRPr lang="en-US" altLang="zh-CN" kern="100" dirty="0" smtClean="0">
              <a:latin typeface="Times New Roman" panose="02020603050405020304" pitchFamily="18" charset="0"/>
              <a:ea typeface="微软雅黑" panose="020B0503020204020204" charset="-122"/>
              <a:cs typeface="Courier New" panose="02070309020205020404" pitchFamily="49"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D</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加入一定量的</a:t>
            </a:r>
            <a:r>
              <a:rPr lang="en-US" altLang="zh-CN" kern="100" dirty="0">
                <a:latin typeface="Times New Roman" panose="02020603050405020304" pitchFamily="18" charset="0"/>
                <a:ea typeface="微软雅黑" panose="020B0503020204020204" charset="-122"/>
                <a:cs typeface="Courier New" panose="02070309020205020404" pitchFamily="49" charset="0"/>
              </a:rPr>
              <a:t>Z</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0" action="ppaction://hlinksldjump"/>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24" name="圆角矩形 23">
            <a:hlinkClick r:id="rId11" action="ppaction://hlinksldjump"/>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5" name="圆角矩形 24">
            <a:hlinkClick r:id="rId12" action="ppaction://hlinksldjump"/>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3"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pic>
        <p:nvPicPr>
          <p:cNvPr id="256002" name="Picture 2" descr="7-38"/>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5083" y="2395342"/>
            <a:ext cx="3133408" cy="204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对象 16"/>
          <p:cNvGraphicFramePr>
            <a:graphicFrameLocks noChangeAspect="1"/>
          </p:cNvGraphicFramePr>
          <p:nvPr/>
        </p:nvGraphicFramePr>
        <p:xfrm>
          <a:off x="6265416" y="1239971"/>
          <a:ext cx="1098550" cy="611188"/>
        </p:xfrm>
        <a:graphic>
          <a:graphicData uri="http://schemas.openxmlformats.org/presentationml/2006/ole">
            <mc:AlternateContent xmlns:mc="http://schemas.openxmlformats.org/markup-compatibility/2006">
              <mc:Choice xmlns:v="urn:schemas-microsoft-com:vml" Requires="v">
                <p:oleObj spid="_x0000_s256019" name="文档" r:id="rId15" imgW="1100455" imgH="612775" progId="Word.Document.12">
                  <p:embed/>
                </p:oleObj>
              </mc:Choice>
              <mc:Fallback>
                <p:oleObj name="文档" r:id="rId15" imgW="1100455" imgH="612775" progId="Word.Document.12">
                  <p:embed/>
                  <p:pic>
                    <p:nvPicPr>
                      <p:cNvPr id="0" name="图片 256018"/>
                      <p:cNvPicPr/>
                      <p:nvPr/>
                    </p:nvPicPr>
                    <p:blipFill>
                      <a:blip r:embed="rId16"/>
                      <a:stretch>
                        <a:fillRect/>
                      </a:stretch>
                    </p:blipFill>
                    <p:spPr>
                      <a:xfrm>
                        <a:off x="6265416" y="1239971"/>
                        <a:ext cx="1098550" cy="611188"/>
                      </a:xfrm>
                      <a:prstGeom prst="rect">
                        <a:avLst/>
                      </a:prstGeom>
                    </p:spPr>
                  </p:pic>
                </p:oleObj>
              </mc:Fallback>
            </mc:AlternateContent>
          </a:graphicData>
        </a:graphic>
      </p:graphicFrame>
      <p:sp>
        <p:nvSpPr>
          <p:cNvPr id="18" name="TextBox 9"/>
          <p:cNvSpPr txBox="1"/>
          <p:nvPr/>
        </p:nvSpPr>
        <p:spPr>
          <a:xfrm>
            <a:off x="191344" y="2156244"/>
            <a:ext cx="756000"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0" action="ppaction://hlinksldjump"/>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27" name="圆角矩形 26">
            <a:hlinkClick r:id="rId11" action="ppaction://hlinksldjump"/>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8" name="圆角矩形 27">
            <a:hlinkClick r:id="rId12" action="ppaction://hlinksldjump"/>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0" name="圆角矩形 29">
            <a:hlinkClick r:id="rId13"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grpSp>
        <p:nvGrpSpPr>
          <p:cNvPr id="3" name="组合 2"/>
          <p:cNvGrpSpPr/>
          <p:nvPr/>
        </p:nvGrpSpPr>
        <p:grpSpPr>
          <a:xfrm>
            <a:off x="516000" y="1196752"/>
            <a:ext cx="11160000" cy="4968552"/>
            <a:chOff x="516000" y="1052736"/>
            <a:chExt cx="11160000" cy="4968552"/>
          </a:xfrm>
        </p:grpSpPr>
        <p:grpSp>
          <p:nvGrpSpPr>
            <p:cNvPr id="2" name="组合 1"/>
            <p:cNvGrpSpPr/>
            <p:nvPr/>
          </p:nvGrpSpPr>
          <p:grpSpPr>
            <a:xfrm>
              <a:off x="516000" y="1052736"/>
              <a:ext cx="11160000" cy="4968552"/>
              <a:chOff x="516000" y="1052736"/>
              <a:chExt cx="11160000" cy="4968552"/>
            </a:xfrm>
          </p:grpSpPr>
          <p:sp>
            <p:nvSpPr>
              <p:cNvPr id="17" name="圆角矩形 16"/>
              <p:cNvSpPr/>
              <p:nvPr/>
            </p:nvSpPr>
            <p:spPr>
              <a:xfrm>
                <a:off x="516000" y="1165626"/>
                <a:ext cx="11160000" cy="4855662"/>
              </a:xfrm>
              <a:prstGeom prst="roundRect">
                <a:avLst>
                  <a:gd name="adj" fmla="val 200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8" name="矩形 17"/>
              <p:cNvSpPr/>
              <p:nvPr/>
            </p:nvSpPr>
            <p:spPr>
              <a:xfrm>
                <a:off x="728106" y="1052736"/>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框 18"/>
              <p:cNvSpPr txBox="1"/>
              <p:nvPr/>
            </p:nvSpPr>
            <p:spPr>
              <a:xfrm>
                <a:off x="818418" y="1052736"/>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schemeClr val="bg1"/>
                  </a:solidFill>
                  <a:latin typeface="DOUYU Font" pitchFamily="2" charset="-122"/>
                  <a:ea typeface="DOUYU Font" pitchFamily="2" charset="-122"/>
                </a:endParaRPr>
              </a:p>
            </p:txBody>
          </p:sp>
          <p:sp>
            <p:nvSpPr>
              <p:cNvPr id="20" name="文本框 19"/>
              <p:cNvSpPr txBox="1"/>
              <p:nvPr/>
            </p:nvSpPr>
            <p:spPr>
              <a:xfrm>
                <a:off x="694238" y="1340768"/>
                <a:ext cx="10802361" cy="4524315"/>
              </a:xfrm>
              <a:prstGeom prst="rect">
                <a:avLst/>
              </a:prstGeom>
              <a:noFill/>
            </p:spPr>
            <p:txBody>
              <a:bodyPr wrap="square">
                <a:spAutoFit/>
              </a:bodyPr>
              <a:lstStyle/>
              <a:p>
                <a:pPr>
                  <a:lnSpc>
                    <a:spcPct val="150000"/>
                  </a:lnSpc>
                  <a:spcAft>
                    <a:spcPts val="0"/>
                  </a:spcAft>
                  <a:tabLst>
                    <a:tab pos="2340610"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正反应是放热反应，升高温度，平衡向逆反应方向移动</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400" kern="100" dirty="0" smtClean="0">
                    <a:latin typeface="Times New Roman" panose="02020603050405020304" pitchFamily="18" charset="0"/>
                    <a:ea typeface="宋体" panose="02010600030101010101" pitchFamily="2" charset="-122"/>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的物质的量减少，</a:t>
                </a:r>
                <a:r>
                  <a:rPr lang="en-US" altLang="zh-CN" sz="2400" kern="100" dirty="0">
                    <a:latin typeface="Times New Roman" panose="02020603050405020304" pitchFamily="18" charset="0"/>
                    <a:ea typeface="宋体" panose="02010600030101010101" pitchFamily="2" charset="-122"/>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400" kern="100" dirty="0">
                    <a:latin typeface="Times New Roman" panose="02020603050405020304" pitchFamily="18" charset="0"/>
                    <a:ea typeface="宋体" panose="02010600030101010101" pitchFamily="2" charset="-122"/>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的物质的量增大，符合图像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400" kern="100" dirty="0" smtClean="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使用</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催化剂不影响化学平衡的移动，不符合图像，</a:t>
                </a:r>
                <a:r>
                  <a:rPr lang="en-US" altLang="zh-CN" sz="2400" kern="100" dirty="0">
                    <a:latin typeface="Times New Roman" panose="02020603050405020304" pitchFamily="18" charset="0"/>
                    <a:ea typeface="宋体" panose="02010600030101010101" pitchFamily="2" charset="-122"/>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题图知，反应达到平衡时，</a:t>
                </a:r>
                <a:r>
                  <a:rPr lang="en-US" altLang="zh-CN" sz="2400" kern="100" dirty="0" err="1">
                    <a:latin typeface="Times New Roman" panose="02020603050405020304" pitchFamily="18" charset="0"/>
                    <a:ea typeface="宋体" panose="02010600030101010101" pitchFamily="2" charset="-122"/>
                  </a:rPr>
                  <a:t>Δ</a:t>
                </a:r>
                <a:r>
                  <a:rPr lang="en-US" altLang="zh-CN" sz="2400" i="1" kern="100" dirty="0" err="1">
                    <a:latin typeface="Times New Roman" panose="02020603050405020304" pitchFamily="18" charset="0"/>
                    <a:ea typeface="宋体" panose="02010600030101010101" pitchFamily="2" charset="-122"/>
                  </a:rPr>
                  <a:t>n</a:t>
                </a:r>
                <a:r>
                  <a:rPr lang="en-US" altLang="zh-CN" sz="2400" kern="100" dirty="0">
                    <a:latin typeface="Times New Roman" panose="02020603050405020304" pitchFamily="18" charset="0"/>
                    <a:ea typeface="宋体" panose="02010600030101010101" pitchFamily="2" charset="-122"/>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400" kern="100" dirty="0">
                    <a:latin typeface="Times New Roman" panose="02020603050405020304" pitchFamily="18" charset="0"/>
                    <a:ea typeface="宋体" panose="02010600030101010101" pitchFamily="2" charset="-122"/>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rPr>
                  <a:t>a</a:t>
                </a:r>
                <a:r>
                  <a:rPr lang="en-US" altLang="zh-CN" sz="2400" kern="100" dirty="0">
                    <a:latin typeface="Times New Roman" panose="02020603050405020304" pitchFamily="18" charset="0"/>
                    <a:ea typeface="宋体" panose="02010600030101010101" pitchFamily="2" charset="-122"/>
                  </a:rPr>
                  <a:t> </a:t>
                </a:r>
                <a:r>
                  <a:rPr lang="en-US" altLang="zh-CN" sz="2400" kern="100" dirty="0" err="1">
                    <a:latin typeface="Times New Roman" panose="02020603050405020304" pitchFamily="18" charset="0"/>
                    <a:ea typeface="宋体" panose="02010600030101010101" pitchFamily="2" charset="-122"/>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rPr>
                  <a:t>Δ</a:t>
                </a:r>
                <a:r>
                  <a:rPr lang="en-US" altLang="zh-CN" sz="2400" i="1" kern="100" dirty="0" err="1">
                    <a:latin typeface="Times New Roman" panose="02020603050405020304" pitchFamily="18" charset="0"/>
                    <a:ea typeface="宋体" panose="02010600030101010101" pitchFamily="2" charset="-122"/>
                  </a:rPr>
                  <a:t>n</a:t>
                </a:r>
                <a:r>
                  <a:rPr lang="en-US" altLang="zh-CN" sz="2400" kern="100" dirty="0">
                    <a:latin typeface="Times New Roman" panose="02020603050405020304" pitchFamily="18" charset="0"/>
                    <a:ea typeface="宋体" panose="02010600030101010101" pitchFamily="2" charset="-122"/>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2</a:t>
                </a:r>
                <a:r>
                  <a:rPr lang="en-US" altLang="zh-CN" sz="2400" i="1" kern="100" dirty="0">
                    <a:latin typeface="Times New Roman" panose="02020603050405020304" pitchFamily="18" charset="0"/>
                    <a:ea typeface="宋体" panose="02010600030101010101" pitchFamily="2" charset="-122"/>
                  </a:rPr>
                  <a:t>a</a:t>
                </a:r>
                <a:r>
                  <a:rPr lang="en-US" altLang="zh-CN" sz="2400" kern="100" dirty="0">
                    <a:latin typeface="Times New Roman" panose="02020603050405020304" pitchFamily="18" charset="0"/>
                    <a:ea typeface="宋体" panose="02010600030101010101" pitchFamily="2" charset="-122"/>
                  </a:rPr>
                  <a:t> </a:t>
                </a:r>
                <a:r>
                  <a:rPr lang="en-US" altLang="zh-CN" sz="2400" kern="100" dirty="0" err="1">
                    <a:latin typeface="Times New Roman" panose="02020603050405020304" pitchFamily="18" charset="0"/>
                    <a:ea typeface="宋体" panose="02010600030101010101" pitchFamily="2" charset="-122"/>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，即</a:t>
                </a:r>
                <a:r>
                  <a:rPr lang="en-US" altLang="zh-CN" sz="2400" i="1" kern="100" dirty="0">
                    <a:latin typeface="Times New Roman" panose="02020603050405020304" pitchFamily="18" charset="0"/>
                    <a:ea typeface="宋体" panose="02010600030101010101" pitchFamily="2" charset="-122"/>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，反应前后气体物质的化学计量数之和相等，增大压强，化学平衡不移动，不符合图像，</a:t>
                </a:r>
                <a:r>
                  <a:rPr lang="en-US" altLang="zh-CN" sz="2400" kern="100" dirty="0">
                    <a:latin typeface="Times New Roman" panose="02020603050405020304" pitchFamily="18" charset="0"/>
                    <a:ea typeface="宋体" panose="02010600030101010101" pitchFamily="2" charset="-122"/>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加入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一定量的</a:t>
                </a:r>
                <a:r>
                  <a:rPr lang="en-US" altLang="zh-CN" sz="2400" kern="100" dirty="0">
                    <a:latin typeface="Times New Roman" panose="02020603050405020304" pitchFamily="18" charset="0"/>
                    <a:ea typeface="宋体" panose="02010600030101010101" pitchFamily="2" charset="-122"/>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rPr>
                  <a:t>t</a:t>
                </a:r>
                <a:r>
                  <a:rPr lang="en-US" altLang="zh-CN" sz="2400" kern="100" baseline="-25000" dirty="0">
                    <a:latin typeface="Times New Roman" panose="02020603050405020304" pitchFamily="18" charset="0"/>
                    <a:ea typeface="宋体" panose="02010600030101010101" pitchFamily="2" charset="-122"/>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kern="100" dirty="0">
                    <a:latin typeface="Times New Roman" panose="02020603050405020304" pitchFamily="18" charset="0"/>
                    <a:ea typeface="宋体" panose="02010600030101010101" pitchFamily="2" charset="-122"/>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的物质的量应增大，不符合图像，</a:t>
                </a:r>
                <a:r>
                  <a:rPr lang="en-US" altLang="zh-CN" sz="2400" kern="100" dirty="0">
                    <a:latin typeface="Times New Roman" panose="02020603050405020304" pitchFamily="18" charset="0"/>
                    <a:ea typeface="宋体" panose="02010600030101010101" pitchFamily="2" charset="-122"/>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pic>
          <p:nvPicPr>
            <p:cNvPr id="21" name="Picture 2" descr="7-38"/>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76039" y="1361571"/>
              <a:ext cx="2848553" cy="185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220164" y="836712"/>
            <a:ext cx="11412000" cy="155213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nSpc>
                <a:spcPct val="140000"/>
              </a:lnSpc>
              <a:spcAft>
                <a:spcPts val="0"/>
              </a:spcAft>
            </a:pPr>
            <a:r>
              <a:rPr lang="en-US" altLang="zh-CN" sz="2300" kern="100" dirty="0">
                <a:latin typeface="Times New Roman" panose="02020603050405020304" pitchFamily="18" charset="0"/>
                <a:ea typeface="微软雅黑" panose="020B0503020204020204" charset="-122"/>
                <a:cs typeface="Courier New" panose="02070309020205020404" pitchFamily="49" charset="0"/>
              </a:rPr>
              <a:t>11.</a:t>
            </a:r>
            <a:r>
              <a:rPr lang="zh-CN" altLang="zh-CN" sz="2300" kern="100" dirty="0">
                <a:latin typeface="Times New Roman" panose="02020603050405020304" pitchFamily="18" charset="0"/>
                <a:ea typeface="微软雅黑" panose="020B0503020204020204" charset="-122"/>
                <a:cs typeface="Times New Roman" panose="02020603050405020304" pitchFamily="18" charset="0"/>
              </a:rPr>
              <a:t>某实验小组研究温度对化学反应</a:t>
            </a:r>
            <a:r>
              <a:rPr lang="en-US" altLang="zh-CN" sz="2300" kern="100" dirty="0">
                <a:latin typeface="Times New Roman" panose="02020603050405020304" pitchFamily="18" charset="0"/>
                <a:ea typeface="微软雅黑" panose="020B0503020204020204" charset="-122"/>
                <a:cs typeface="Courier New" panose="02070309020205020404" pitchFamily="49" charset="0"/>
              </a:rPr>
              <a:t>H</a:t>
            </a:r>
            <a:r>
              <a:rPr lang="en-US" altLang="zh-CN" sz="2300"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sz="2300" kern="100" dirty="0">
                <a:latin typeface="Times New Roman" panose="02020603050405020304" pitchFamily="18" charset="0"/>
                <a:ea typeface="微软雅黑" panose="020B0503020204020204" charset="-122"/>
                <a:cs typeface="Courier New" panose="02070309020205020404" pitchFamily="49" charset="0"/>
              </a:rPr>
              <a:t>(g)</a:t>
            </a:r>
            <a:r>
              <a:rPr lang="zh-CN" altLang="zh-CN" sz="23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300" kern="100" dirty="0">
                <a:latin typeface="Times New Roman" panose="02020603050405020304" pitchFamily="18" charset="0"/>
                <a:ea typeface="微软雅黑" panose="020B0503020204020204" charset="-122"/>
                <a:cs typeface="Courier New" panose="02070309020205020404" pitchFamily="49" charset="0"/>
              </a:rPr>
              <a:t>I</a:t>
            </a:r>
            <a:r>
              <a:rPr lang="en-US" altLang="zh-CN" sz="2300"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sz="2300" kern="100" dirty="0">
                <a:latin typeface="Times New Roman" panose="02020603050405020304" pitchFamily="18" charset="0"/>
                <a:ea typeface="微软雅黑" panose="020B0503020204020204" charset="-122"/>
                <a:cs typeface="Courier New" panose="02070309020205020404" pitchFamily="49" charset="0"/>
              </a:rPr>
              <a:t>(g</a:t>
            </a:r>
            <a:r>
              <a:rPr lang="en-US" altLang="zh-CN" sz="2300" kern="100" dirty="0" smtClean="0">
                <a:latin typeface="Times New Roman" panose="02020603050405020304" pitchFamily="18" charset="0"/>
                <a:ea typeface="微软雅黑" panose="020B0503020204020204" charset="-122"/>
                <a:cs typeface="Courier New" panose="02070309020205020404" pitchFamily="49" charset="0"/>
              </a:rPr>
              <a:t>)   </a:t>
            </a:r>
            <a:r>
              <a:rPr lang="en-US" altLang="zh-CN" sz="2300"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sz="2300" kern="100" dirty="0" smtClean="0">
                <a:latin typeface="Times New Roman" panose="02020603050405020304" pitchFamily="18" charset="0"/>
                <a:ea typeface="微软雅黑" panose="020B0503020204020204" charset="-122"/>
                <a:cs typeface="Courier New" panose="02070309020205020404" pitchFamily="49" charset="0"/>
              </a:rPr>
              <a:t>2HI(g</a:t>
            </a:r>
            <a:r>
              <a:rPr lang="en-US" altLang="zh-CN" sz="23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300" kern="100" dirty="0">
                <a:latin typeface="Times New Roman" panose="02020603050405020304" pitchFamily="18" charset="0"/>
                <a:ea typeface="微软雅黑" panose="020B0503020204020204" charset="-122"/>
                <a:cs typeface="Times New Roman" panose="02020603050405020304" pitchFamily="18" charset="0"/>
              </a:rPr>
              <a:t>的影响，在其他条件相同时，</a:t>
            </a:r>
            <a:r>
              <a:rPr lang="zh-CN" altLang="zh-CN" sz="2300" kern="100" dirty="0" smtClean="0">
                <a:latin typeface="Times New Roman" panose="02020603050405020304" pitchFamily="18" charset="0"/>
                <a:ea typeface="微软雅黑" panose="020B0503020204020204" charset="-122"/>
                <a:cs typeface="Times New Roman" panose="02020603050405020304" pitchFamily="18" charset="0"/>
              </a:rPr>
              <a:t>将</a:t>
            </a:r>
            <a:r>
              <a:rPr lang="en-US" altLang="zh-CN" sz="2300" kern="100" dirty="0" smtClean="0">
                <a:latin typeface="Times New Roman" panose="02020603050405020304" pitchFamily="18" charset="0"/>
                <a:ea typeface="微软雅黑" panose="020B0503020204020204" charset="-122"/>
              </a:rPr>
              <a:t>1 </a:t>
            </a:r>
            <a:r>
              <a:rPr lang="en-US" altLang="zh-CN" sz="2300" kern="100" dirty="0" err="1">
                <a:latin typeface="Times New Roman" panose="02020603050405020304" pitchFamily="18" charset="0"/>
                <a:ea typeface="微软雅黑" panose="020B0503020204020204" charset="-122"/>
              </a:rPr>
              <a:t>mol</a:t>
            </a:r>
            <a:r>
              <a:rPr lang="en-US" altLang="zh-CN" sz="2300" kern="100" dirty="0">
                <a:latin typeface="Times New Roman" panose="02020603050405020304" pitchFamily="18" charset="0"/>
                <a:ea typeface="微软雅黑" panose="020B0503020204020204" charset="-122"/>
              </a:rPr>
              <a:t> H</a:t>
            </a:r>
            <a:r>
              <a:rPr lang="en-US" altLang="zh-CN" sz="2300" kern="100" baseline="-25000" dirty="0">
                <a:latin typeface="Times New Roman" panose="02020603050405020304" pitchFamily="18" charset="0"/>
                <a:ea typeface="微软雅黑" panose="020B0503020204020204" charset="-122"/>
              </a:rPr>
              <a:t>2</a:t>
            </a:r>
            <a:r>
              <a:rPr lang="en-US" altLang="zh-CN" sz="2300" kern="100" dirty="0">
                <a:latin typeface="Times New Roman" panose="02020603050405020304" pitchFamily="18" charset="0"/>
                <a:ea typeface="微软雅黑" panose="020B0503020204020204" charset="-122"/>
              </a:rPr>
              <a:t>(g)</a:t>
            </a:r>
            <a:r>
              <a:rPr lang="zh-CN" altLang="zh-CN" sz="2300" kern="100" dirty="0">
                <a:latin typeface="Times New Roman" panose="02020603050405020304" pitchFamily="18" charset="0"/>
                <a:ea typeface="微软雅黑" panose="020B0503020204020204" charset="-122"/>
                <a:cs typeface="Times New Roman" panose="02020603050405020304" pitchFamily="18" charset="0"/>
              </a:rPr>
              <a:t>和</a:t>
            </a:r>
            <a:r>
              <a:rPr lang="en-US" altLang="zh-CN" sz="2300" kern="100" dirty="0">
                <a:latin typeface="Times New Roman" panose="02020603050405020304" pitchFamily="18" charset="0"/>
                <a:ea typeface="微软雅黑" panose="020B0503020204020204" charset="-122"/>
              </a:rPr>
              <a:t>1 </a:t>
            </a:r>
            <a:r>
              <a:rPr lang="en-US" altLang="zh-CN" sz="2300" kern="100" dirty="0" err="1">
                <a:latin typeface="Times New Roman" panose="02020603050405020304" pitchFamily="18" charset="0"/>
                <a:ea typeface="微软雅黑" panose="020B0503020204020204" charset="-122"/>
              </a:rPr>
              <a:t>mol</a:t>
            </a:r>
            <a:r>
              <a:rPr lang="en-US" altLang="zh-CN" sz="2300" kern="100" dirty="0">
                <a:latin typeface="Times New Roman" panose="02020603050405020304" pitchFamily="18" charset="0"/>
                <a:ea typeface="微软雅黑" panose="020B0503020204020204" charset="-122"/>
              </a:rPr>
              <a:t> I</a:t>
            </a:r>
            <a:r>
              <a:rPr lang="en-US" altLang="zh-CN" sz="2300" kern="100" baseline="-25000" dirty="0">
                <a:latin typeface="Times New Roman" panose="02020603050405020304" pitchFamily="18" charset="0"/>
                <a:ea typeface="微软雅黑" panose="020B0503020204020204" charset="-122"/>
              </a:rPr>
              <a:t>2</a:t>
            </a:r>
            <a:r>
              <a:rPr lang="en-US" altLang="zh-CN" sz="2300" kern="100" dirty="0">
                <a:latin typeface="Times New Roman" panose="02020603050405020304" pitchFamily="18" charset="0"/>
                <a:ea typeface="微软雅黑" panose="020B0503020204020204" charset="-122"/>
              </a:rPr>
              <a:t>(g)</a:t>
            </a:r>
            <a:r>
              <a:rPr lang="zh-CN" altLang="zh-CN" sz="2300" kern="100" dirty="0">
                <a:latin typeface="Times New Roman" panose="02020603050405020304" pitchFamily="18" charset="0"/>
                <a:ea typeface="微软雅黑" panose="020B0503020204020204" charset="-122"/>
                <a:cs typeface="Times New Roman" panose="02020603050405020304" pitchFamily="18" charset="0"/>
              </a:rPr>
              <a:t>充入体积为</a:t>
            </a:r>
            <a:r>
              <a:rPr lang="en-US" altLang="zh-CN" sz="2300" kern="100" dirty="0">
                <a:latin typeface="Times New Roman" panose="02020603050405020304" pitchFamily="18" charset="0"/>
                <a:ea typeface="微软雅黑" panose="020B0503020204020204" charset="-122"/>
              </a:rPr>
              <a:t>2 L</a:t>
            </a:r>
            <a:r>
              <a:rPr lang="zh-CN" altLang="zh-CN" sz="2300" kern="100" dirty="0">
                <a:latin typeface="Times New Roman" panose="02020603050405020304" pitchFamily="18" charset="0"/>
                <a:ea typeface="微软雅黑" panose="020B0503020204020204" charset="-122"/>
                <a:cs typeface="Times New Roman" panose="02020603050405020304" pitchFamily="18" charset="0"/>
              </a:rPr>
              <a:t>的恒容密闭容器中，测得</a:t>
            </a:r>
            <a:r>
              <a:rPr lang="en-US" altLang="zh-CN" sz="2300" kern="100" dirty="0">
                <a:latin typeface="Times New Roman" panose="02020603050405020304" pitchFamily="18" charset="0"/>
                <a:ea typeface="微软雅黑" panose="020B0503020204020204" charset="-122"/>
              </a:rPr>
              <a:t>HI(g)</a:t>
            </a:r>
            <a:r>
              <a:rPr lang="zh-CN" altLang="zh-CN" sz="2300" kern="100" dirty="0">
                <a:latin typeface="Times New Roman" panose="02020603050405020304" pitchFamily="18" charset="0"/>
                <a:ea typeface="微软雅黑" panose="020B0503020204020204" charset="-122"/>
                <a:cs typeface="Times New Roman" panose="02020603050405020304" pitchFamily="18" charset="0"/>
              </a:rPr>
              <a:t>的物质的量分数随时间</a:t>
            </a:r>
            <a:r>
              <a:rPr lang="en-US" altLang="zh-CN" sz="2300" kern="100" dirty="0">
                <a:latin typeface="Times New Roman" panose="02020603050405020304" pitchFamily="18" charset="0"/>
                <a:ea typeface="微软雅黑" panose="020B0503020204020204" charset="-122"/>
              </a:rPr>
              <a:t>(min)</a:t>
            </a:r>
            <a:r>
              <a:rPr lang="zh-CN" altLang="zh-CN" sz="2300" kern="100" dirty="0">
                <a:latin typeface="Times New Roman" panose="02020603050405020304" pitchFamily="18" charset="0"/>
                <a:ea typeface="微软雅黑" panose="020B0503020204020204" charset="-122"/>
                <a:cs typeface="Times New Roman" panose="02020603050405020304" pitchFamily="18" charset="0"/>
              </a:rPr>
              <a:t>变化的实验数据如下：</a:t>
            </a:r>
            <a:endParaRPr lang="zh-CN" altLang="zh-CN" sz="23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1" action="ppaction://hlinksldjump"/>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22" name="圆角矩形 21">
            <a:hlinkClick r:id="rId12" action="ppaction://hlinksldjump"/>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3" name="圆角矩形 22">
            <a:hlinkClick r:id="rId13" action="ppaction://hlinksldjump"/>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2" name="表格 1"/>
          <p:cNvGraphicFramePr>
            <a:graphicFrameLocks noGrp="1"/>
          </p:cNvGraphicFramePr>
          <p:nvPr/>
        </p:nvGraphicFramePr>
        <p:xfrm>
          <a:off x="479376" y="2487548"/>
          <a:ext cx="7669450" cy="1555616"/>
        </p:xfrm>
        <a:graphic>
          <a:graphicData uri="http://schemas.openxmlformats.org/drawingml/2006/table">
            <a:tbl>
              <a:tblPr/>
              <a:tblGrid>
                <a:gridCol w="1656184"/>
                <a:gridCol w="720080"/>
                <a:gridCol w="637956"/>
                <a:gridCol w="931046"/>
                <a:gridCol w="931046"/>
                <a:gridCol w="931046"/>
                <a:gridCol w="931046"/>
                <a:gridCol w="931046"/>
              </a:tblGrid>
              <a:tr h="504056">
                <a:tc gridSpan="2">
                  <a:txBody>
                    <a:bodyPr/>
                    <a:lstStyle/>
                    <a:p>
                      <a:pPr algn="ctr">
                        <a:lnSpc>
                          <a:spcPct val="100000"/>
                        </a:lnSpc>
                        <a:spcAft>
                          <a:spcPts val="0"/>
                        </a:spcAft>
                      </a:pPr>
                      <a:r>
                        <a:rPr lang="zh-CN" sz="2300" kern="100" dirty="0">
                          <a:effectLst/>
                          <a:latin typeface="Times New Roman" panose="02020603050405020304" pitchFamily="18" charset="0"/>
                          <a:ea typeface="微软雅黑" panose="020B0503020204020204" charset="-122"/>
                          <a:cs typeface="Times New Roman" panose="02020603050405020304" pitchFamily="18" charset="0"/>
                        </a:rPr>
                        <a:t>时间</a:t>
                      </a:r>
                      <a:endParaRPr lang="zh-CN" sz="23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ct val="100000"/>
                        </a:lnSpc>
                        <a:spcAft>
                          <a:spcPts val="0"/>
                        </a:spcAft>
                      </a:pPr>
                      <a:r>
                        <a:rPr lang="en-US" sz="2300" kern="100" dirty="0">
                          <a:effectLst/>
                          <a:latin typeface="Times New Roman" panose="02020603050405020304" pitchFamily="18" charset="0"/>
                          <a:ea typeface="微软雅黑" panose="020B0503020204020204" charset="-122"/>
                          <a:cs typeface="Courier New" panose="02070309020205020404" pitchFamily="49" charset="0"/>
                        </a:rPr>
                        <a:t>0</a:t>
                      </a:r>
                      <a:endParaRPr lang="zh-CN" sz="23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300" kern="100" dirty="0">
                          <a:effectLst/>
                          <a:latin typeface="Times New Roman" panose="02020603050405020304" pitchFamily="18" charset="0"/>
                          <a:ea typeface="微软雅黑" panose="020B0503020204020204" charset="-122"/>
                          <a:cs typeface="Courier New" panose="02070309020205020404" pitchFamily="49" charset="0"/>
                        </a:rPr>
                        <a:t>20</a:t>
                      </a:r>
                      <a:endParaRPr lang="zh-CN" sz="23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300" kern="100" dirty="0">
                          <a:effectLst/>
                          <a:latin typeface="Times New Roman" panose="02020603050405020304" pitchFamily="18" charset="0"/>
                          <a:ea typeface="微软雅黑" panose="020B0503020204020204" charset="-122"/>
                          <a:cs typeface="Courier New" panose="02070309020205020404" pitchFamily="49" charset="0"/>
                        </a:rPr>
                        <a:t>40</a:t>
                      </a:r>
                      <a:endParaRPr lang="zh-CN" sz="23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300" kern="100" dirty="0">
                          <a:effectLst/>
                          <a:latin typeface="Times New Roman" panose="02020603050405020304" pitchFamily="18" charset="0"/>
                          <a:ea typeface="微软雅黑" panose="020B0503020204020204" charset="-122"/>
                          <a:cs typeface="Courier New" panose="02070309020205020404" pitchFamily="49" charset="0"/>
                        </a:rPr>
                        <a:t>60</a:t>
                      </a:r>
                      <a:endParaRPr lang="zh-CN" sz="23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300" kern="100" dirty="0">
                          <a:effectLst/>
                          <a:latin typeface="Times New Roman" panose="02020603050405020304" pitchFamily="18" charset="0"/>
                          <a:ea typeface="微软雅黑" panose="020B0503020204020204" charset="-122"/>
                          <a:cs typeface="Courier New" panose="02070309020205020404" pitchFamily="49" charset="0"/>
                        </a:rPr>
                        <a:t>80</a:t>
                      </a:r>
                      <a:endParaRPr lang="zh-CN" sz="23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300" kern="100">
                          <a:effectLst/>
                          <a:latin typeface="Times New Roman" panose="02020603050405020304" pitchFamily="18" charset="0"/>
                          <a:ea typeface="微软雅黑" panose="020B0503020204020204" charset="-122"/>
                          <a:cs typeface="Courier New" panose="02070309020205020404" pitchFamily="49" charset="0"/>
                        </a:rPr>
                        <a:t>100</a:t>
                      </a:r>
                      <a:endParaRPr lang="zh-CN" sz="23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rowSpan="2">
                  <a:txBody>
                    <a:bodyPr/>
                    <a:lstStyle/>
                    <a:p>
                      <a:pPr algn="ctr">
                        <a:lnSpc>
                          <a:spcPct val="150000"/>
                        </a:lnSpc>
                        <a:spcAft>
                          <a:spcPts val="0"/>
                        </a:spcAft>
                      </a:pPr>
                      <a:r>
                        <a:rPr lang="en-US" sz="2300" kern="100" dirty="0">
                          <a:effectLst/>
                          <a:latin typeface="Times New Roman" panose="02020603050405020304" pitchFamily="18" charset="0"/>
                          <a:ea typeface="微软雅黑" panose="020B0503020204020204" charset="-122"/>
                          <a:cs typeface="Courier New" panose="02070309020205020404" pitchFamily="49" charset="0"/>
                        </a:rPr>
                        <a:t>HI(g)</a:t>
                      </a:r>
                      <a:r>
                        <a:rPr lang="zh-CN" sz="2300" kern="100" dirty="0">
                          <a:effectLst/>
                          <a:latin typeface="Times New Roman" panose="02020603050405020304" pitchFamily="18" charset="0"/>
                          <a:ea typeface="微软雅黑" panose="020B0503020204020204" charset="-122"/>
                          <a:cs typeface="Times New Roman" panose="02020603050405020304" pitchFamily="18" charset="0"/>
                        </a:rPr>
                        <a:t>的物质的量分数</a:t>
                      </a:r>
                      <a:endParaRPr lang="zh-CN" sz="23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300" i="1" kern="100" dirty="0">
                          <a:effectLst/>
                          <a:latin typeface="Times New Roman" panose="02020603050405020304" pitchFamily="18" charset="0"/>
                          <a:ea typeface="微软雅黑" panose="020B0503020204020204" charset="-122"/>
                          <a:cs typeface="Courier New" panose="02070309020205020404" pitchFamily="49" charset="0"/>
                        </a:rPr>
                        <a:t>T</a:t>
                      </a:r>
                      <a:r>
                        <a:rPr lang="en-US" sz="2300" kern="100" baseline="-25000" dirty="0">
                          <a:effectLst/>
                          <a:latin typeface="Times New Roman" panose="02020603050405020304" pitchFamily="18" charset="0"/>
                          <a:ea typeface="微软雅黑" panose="020B0503020204020204" charset="-122"/>
                          <a:cs typeface="Courier New" panose="02070309020205020404" pitchFamily="49" charset="0"/>
                        </a:rPr>
                        <a:t>1</a:t>
                      </a:r>
                      <a:endParaRPr lang="zh-CN" sz="23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300" kern="100" dirty="0">
                          <a:effectLst/>
                          <a:latin typeface="Times New Roman" panose="02020603050405020304" pitchFamily="18" charset="0"/>
                          <a:ea typeface="微软雅黑" panose="020B0503020204020204" charset="-122"/>
                          <a:cs typeface="Courier New" panose="02070309020205020404" pitchFamily="49" charset="0"/>
                        </a:rPr>
                        <a:t>0</a:t>
                      </a:r>
                      <a:endParaRPr lang="zh-CN" sz="23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300" kern="100" dirty="0">
                          <a:effectLst/>
                          <a:latin typeface="Times New Roman" panose="02020603050405020304" pitchFamily="18" charset="0"/>
                          <a:ea typeface="微软雅黑" panose="020B0503020204020204" charset="-122"/>
                          <a:cs typeface="Courier New" panose="02070309020205020404" pitchFamily="49" charset="0"/>
                        </a:rPr>
                        <a:t>0.50</a:t>
                      </a:r>
                      <a:endParaRPr lang="zh-CN" sz="23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300" kern="100" dirty="0">
                          <a:effectLst/>
                          <a:latin typeface="Times New Roman" panose="02020603050405020304" pitchFamily="18" charset="0"/>
                          <a:ea typeface="微软雅黑" panose="020B0503020204020204" charset="-122"/>
                          <a:cs typeface="Courier New" panose="02070309020205020404" pitchFamily="49" charset="0"/>
                        </a:rPr>
                        <a:t>0.68</a:t>
                      </a:r>
                      <a:endParaRPr lang="zh-CN" sz="23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300" kern="100" dirty="0">
                          <a:effectLst/>
                          <a:latin typeface="Times New Roman" panose="02020603050405020304" pitchFamily="18" charset="0"/>
                          <a:ea typeface="微软雅黑" panose="020B0503020204020204" charset="-122"/>
                          <a:cs typeface="Courier New" panose="02070309020205020404" pitchFamily="49" charset="0"/>
                        </a:rPr>
                        <a:t>0.76</a:t>
                      </a:r>
                      <a:endParaRPr lang="zh-CN" sz="23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300" kern="100" dirty="0">
                          <a:effectLst/>
                          <a:latin typeface="Times New Roman" panose="02020603050405020304" pitchFamily="18" charset="0"/>
                          <a:ea typeface="微软雅黑" panose="020B0503020204020204" charset="-122"/>
                          <a:cs typeface="Courier New" panose="02070309020205020404" pitchFamily="49" charset="0"/>
                        </a:rPr>
                        <a:t>0.80</a:t>
                      </a:r>
                      <a:endParaRPr lang="zh-CN" sz="23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300" kern="100" dirty="0">
                          <a:effectLst/>
                          <a:latin typeface="Times New Roman" panose="02020603050405020304" pitchFamily="18" charset="0"/>
                          <a:ea typeface="微软雅黑" panose="020B0503020204020204" charset="-122"/>
                          <a:cs typeface="Courier New" panose="02070309020205020404" pitchFamily="49" charset="0"/>
                        </a:rPr>
                        <a:t>0.80</a:t>
                      </a:r>
                      <a:endParaRPr lang="zh-CN" sz="23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vMerge="1">
                  <a:tcPr/>
                </a:tc>
                <a:tc>
                  <a:txBody>
                    <a:bodyPr/>
                    <a:lstStyle/>
                    <a:p>
                      <a:pPr algn="ctr">
                        <a:lnSpc>
                          <a:spcPct val="100000"/>
                        </a:lnSpc>
                        <a:spcAft>
                          <a:spcPts val="0"/>
                        </a:spcAft>
                      </a:pPr>
                      <a:r>
                        <a:rPr lang="en-US" sz="2300" i="1" kern="100">
                          <a:effectLst/>
                          <a:latin typeface="Times New Roman" panose="02020603050405020304" pitchFamily="18" charset="0"/>
                          <a:ea typeface="微软雅黑" panose="020B0503020204020204" charset="-122"/>
                          <a:cs typeface="Courier New" panose="02070309020205020404" pitchFamily="49" charset="0"/>
                        </a:rPr>
                        <a:t>T</a:t>
                      </a:r>
                      <a:r>
                        <a:rPr lang="en-US" sz="2300" kern="100" baseline="-25000">
                          <a:effectLst/>
                          <a:latin typeface="Times New Roman" panose="02020603050405020304" pitchFamily="18" charset="0"/>
                          <a:ea typeface="微软雅黑" panose="020B0503020204020204" charset="-122"/>
                          <a:cs typeface="Courier New" panose="02070309020205020404" pitchFamily="49" charset="0"/>
                        </a:rPr>
                        <a:t>2</a:t>
                      </a:r>
                      <a:endParaRPr lang="zh-CN" sz="23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300" kern="100">
                          <a:effectLst/>
                          <a:latin typeface="Times New Roman" panose="02020603050405020304" pitchFamily="18" charset="0"/>
                          <a:ea typeface="微软雅黑" panose="020B0503020204020204" charset="-122"/>
                          <a:cs typeface="Courier New" panose="02070309020205020404" pitchFamily="49" charset="0"/>
                        </a:rPr>
                        <a:t>0</a:t>
                      </a:r>
                      <a:endParaRPr lang="zh-CN" sz="23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300" kern="100">
                          <a:effectLst/>
                          <a:latin typeface="Times New Roman" panose="02020603050405020304" pitchFamily="18" charset="0"/>
                          <a:ea typeface="微软雅黑" panose="020B0503020204020204" charset="-122"/>
                          <a:cs typeface="Courier New" panose="02070309020205020404" pitchFamily="49" charset="0"/>
                        </a:rPr>
                        <a:t>0.60</a:t>
                      </a:r>
                      <a:endParaRPr lang="zh-CN" sz="23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300" kern="100">
                          <a:effectLst/>
                          <a:latin typeface="Times New Roman" panose="02020603050405020304" pitchFamily="18" charset="0"/>
                          <a:ea typeface="微软雅黑" panose="020B0503020204020204" charset="-122"/>
                          <a:cs typeface="Courier New" panose="02070309020205020404" pitchFamily="49" charset="0"/>
                        </a:rPr>
                        <a:t>0.72</a:t>
                      </a:r>
                      <a:endParaRPr lang="zh-CN" sz="23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300" kern="100" dirty="0">
                          <a:effectLst/>
                          <a:latin typeface="Times New Roman" panose="02020603050405020304" pitchFamily="18" charset="0"/>
                          <a:ea typeface="微软雅黑" panose="020B0503020204020204" charset="-122"/>
                          <a:cs typeface="Courier New" panose="02070309020205020404" pitchFamily="49" charset="0"/>
                        </a:rPr>
                        <a:t>0.75</a:t>
                      </a:r>
                      <a:endParaRPr lang="zh-CN" sz="23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300" kern="100" dirty="0">
                          <a:effectLst/>
                          <a:latin typeface="Times New Roman" panose="02020603050405020304" pitchFamily="18" charset="0"/>
                          <a:ea typeface="微软雅黑" panose="020B0503020204020204" charset="-122"/>
                          <a:cs typeface="Courier New" panose="02070309020205020404" pitchFamily="49" charset="0"/>
                        </a:rPr>
                        <a:t>0.75</a:t>
                      </a:r>
                      <a:endParaRPr lang="zh-CN" sz="23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300" kern="100" dirty="0">
                          <a:effectLst/>
                          <a:latin typeface="Times New Roman" panose="02020603050405020304" pitchFamily="18" charset="0"/>
                          <a:ea typeface="微软雅黑" panose="020B0503020204020204" charset="-122"/>
                          <a:cs typeface="Courier New" panose="02070309020205020404" pitchFamily="49" charset="0"/>
                        </a:rPr>
                        <a:t>0.75</a:t>
                      </a:r>
                      <a:endParaRPr lang="zh-CN" sz="23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8" name="对象 17"/>
          <p:cNvGraphicFramePr>
            <a:graphicFrameLocks noChangeAspect="1"/>
          </p:cNvGraphicFramePr>
          <p:nvPr/>
        </p:nvGraphicFramePr>
        <p:xfrm>
          <a:off x="6287244" y="994236"/>
          <a:ext cx="1079500" cy="596900"/>
        </p:xfrm>
        <a:graphic>
          <a:graphicData uri="http://schemas.openxmlformats.org/presentationml/2006/ole">
            <mc:AlternateContent xmlns:mc="http://schemas.openxmlformats.org/markup-compatibility/2006">
              <mc:Choice xmlns:v="urn:schemas-microsoft-com:vml" Requires="v">
                <p:oleObj spid="_x0000_s257042" name="文档" r:id="rId14" imgW="1100455" imgH="615950" progId="Word.Document.12">
                  <p:embed/>
                </p:oleObj>
              </mc:Choice>
              <mc:Fallback>
                <p:oleObj name="文档" r:id="rId14" imgW="1100455" imgH="615950" progId="Word.Document.12">
                  <p:embed/>
                  <p:pic>
                    <p:nvPicPr>
                      <p:cNvPr id="0" name="图片 257041"/>
                      <p:cNvPicPr/>
                      <p:nvPr/>
                    </p:nvPicPr>
                    <p:blipFill>
                      <a:blip r:embed="rId15"/>
                      <a:stretch>
                        <a:fillRect/>
                      </a:stretch>
                    </p:blipFill>
                    <p:spPr>
                      <a:xfrm>
                        <a:off x="6287244" y="994236"/>
                        <a:ext cx="1079500" cy="596900"/>
                      </a:xfrm>
                      <a:prstGeom prst="rect">
                        <a:avLst/>
                      </a:prstGeom>
                    </p:spPr>
                  </p:pic>
                </p:oleObj>
              </mc:Fallback>
            </mc:AlternateContent>
          </a:graphicData>
        </a:graphic>
      </p:graphicFrame>
      <p:sp>
        <p:nvSpPr>
          <p:cNvPr id="19" name="矩形 18"/>
          <p:cNvSpPr/>
          <p:nvPr/>
        </p:nvSpPr>
        <p:spPr>
          <a:xfrm>
            <a:off x="390000" y="4126188"/>
            <a:ext cx="11412000" cy="260068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40000"/>
              </a:lnSpc>
              <a:spcAft>
                <a:spcPts val="0"/>
              </a:spcAft>
            </a:pPr>
            <a:r>
              <a:rPr lang="zh-CN" altLang="zh-CN" sz="2300" kern="100" dirty="0">
                <a:latin typeface="Times New Roman" panose="02020603050405020304" pitchFamily="18" charset="0"/>
                <a:ea typeface="微软雅黑" panose="020B0503020204020204" charset="-122"/>
                <a:cs typeface="Times New Roman" panose="02020603050405020304" pitchFamily="18" charset="0"/>
              </a:rPr>
              <a:t>下列说法正确的是</a:t>
            </a:r>
            <a:endParaRPr lang="zh-CN" altLang="zh-CN" sz="23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300" kern="100" dirty="0">
                <a:latin typeface="Times New Roman" panose="02020603050405020304" pitchFamily="18" charset="0"/>
                <a:ea typeface="微软雅黑" panose="020B0503020204020204" charset="-122"/>
                <a:cs typeface="Courier New" panose="02070309020205020404" pitchFamily="49" charset="0"/>
              </a:rPr>
              <a:t>A.</a:t>
            </a:r>
            <a:r>
              <a:rPr lang="en-US" altLang="zh-CN" sz="2300" i="1" kern="100" dirty="0">
                <a:latin typeface="Times New Roman" panose="02020603050405020304" pitchFamily="18" charset="0"/>
                <a:ea typeface="微软雅黑" panose="020B0503020204020204" charset="-122"/>
                <a:cs typeface="Courier New" panose="02070309020205020404" pitchFamily="49" charset="0"/>
              </a:rPr>
              <a:t>T</a:t>
            </a:r>
            <a:r>
              <a:rPr lang="en-US" altLang="zh-CN" sz="2300" kern="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sz="2300" kern="100" dirty="0">
                <a:latin typeface="Times New Roman" panose="02020603050405020304" pitchFamily="18" charset="0"/>
                <a:ea typeface="微软雅黑" panose="020B0503020204020204" charset="-122"/>
                <a:cs typeface="Times New Roman" panose="02020603050405020304" pitchFamily="18" charset="0"/>
              </a:rPr>
              <a:t>温度下，</a:t>
            </a:r>
            <a:r>
              <a:rPr lang="en-US" altLang="zh-CN" sz="2300" kern="100" dirty="0">
                <a:latin typeface="Times New Roman" panose="02020603050405020304" pitchFamily="18" charset="0"/>
                <a:ea typeface="微软雅黑" panose="020B0503020204020204" charset="-122"/>
                <a:cs typeface="Courier New" panose="02070309020205020404" pitchFamily="49" charset="0"/>
              </a:rPr>
              <a:t>0</a:t>
            </a:r>
            <a:r>
              <a:rPr lang="zh-CN" altLang="zh-CN" sz="23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300" kern="100" dirty="0">
                <a:latin typeface="Times New Roman" panose="02020603050405020304" pitchFamily="18" charset="0"/>
                <a:ea typeface="微软雅黑" panose="020B0503020204020204" charset="-122"/>
                <a:cs typeface="Courier New" panose="02070309020205020404" pitchFamily="49" charset="0"/>
              </a:rPr>
              <a:t>20 min</a:t>
            </a:r>
            <a:r>
              <a:rPr lang="zh-CN" altLang="zh-CN" sz="2300" kern="100" dirty="0">
                <a:latin typeface="Times New Roman" panose="02020603050405020304" pitchFamily="18" charset="0"/>
                <a:ea typeface="微软雅黑" panose="020B0503020204020204" charset="-122"/>
                <a:cs typeface="Times New Roman" panose="02020603050405020304" pitchFamily="18" charset="0"/>
              </a:rPr>
              <a:t>内，</a:t>
            </a:r>
            <a:r>
              <a:rPr lang="en-US" altLang="zh-CN" sz="2300" kern="100" dirty="0">
                <a:latin typeface="Times New Roman" panose="02020603050405020304" pitchFamily="18" charset="0"/>
                <a:ea typeface="微软雅黑" panose="020B0503020204020204" charset="-122"/>
                <a:cs typeface="Courier New" panose="02070309020205020404" pitchFamily="49" charset="0"/>
              </a:rPr>
              <a:t>H</a:t>
            </a:r>
            <a:r>
              <a:rPr lang="en-US" altLang="zh-CN" sz="2300"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sz="2300" kern="100" dirty="0">
                <a:latin typeface="Times New Roman" panose="02020603050405020304" pitchFamily="18" charset="0"/>
                <a:ea typeface="微软雅黑" panose="020B0503020204020204" charset="-122"/>
                <a:cs typeface="Times New Roman" panose="02020603050405020304" pitchFamily="18" charset="0"/>
              </a:rPr>
              <a:t>的平均反应速率为</a:t>
            </a:r>
            <a:r>
              <a:rPr lang="en-US" altLang="zh-CN" sz="2300" kern="100" dirty="0">
                <a:latin typeface="Times New Roman" panose="02020603050405020304" pitchFamily="18" charset="0"/>
                <a:ea typeface="微软雅黑" panose="020B0503020204020204" charset="-122"/>
                <a:cs typeface="Courier New" panose="02070309020205020404" pitchFamily="49" charset="0"/>
              </a:rPr>
              <a:t>0.012 5 </a:t>
            </a:r>
            <a:r>
              <a:rPr lang="en-US" altLang="zh-CN" sz="2300" kern="100" dirty="0" err="1">
                <a:latin typeface="Times New Roman" panose="02020603050405020304" pitchFamily="18" charset="0"/>
                <a:ea typeface="微软雅黑" panose="020B0503020204020204" charset="-122"/>
                <a:cs typeface="Courier New" panose="02070309020205020404" pitchFamily="49" charset="0"/>
              </a:rPr>
              <a:t>mol·L</a:t>
            </a:r>
            <a:r>
              <a:rPr lang="zh-CN" altLang="zh-CN" sz="2300" kern="100" baseline="30000" dirty="0">
                <a:latin typeface="Times New Roman" panose="02020603050405020304" pitchFamily="18" charset="0"/>
                <a:ea typeface="微软雅黑" panose="020B0503020204020204" charset="-122"/>
                <a:cs typeface="Times New Roman" panose="02020603050405020304" pitchFamily="18" charset="0"/>
              </a:rPr>
              <a:t>－</a:t>
            </a:r>
            <a:r>
              <a:rPr lang="en-US" altLang="zh-CN" sz="2300" kern="100" baseline="30000" dirty="0">
                <a:latin typeface="Times New Roman" panose="02020603050405020304" pitchFamily="18" charset="0"/>
                <a:ea typeface="微软雅黑" panose="020B0503020204020204" charset="-122"/>
                <a:cs typeface="Courier New" panose="02070309020205020404" pitchFamily="49" charset="0"/>
              </a:rPr>
              <a:t>1</a:t>
            </a:r>
            <a:r>
              <a:rPr lang="en-US" altLang="zh-CN" sz="2300" kern="100" dirty="0">
                <a:latin typeface="Times New Roman" panose="02020603050405020304" pitchFamily="18" charset="0"/>
                <a:ea typeface="微软雅黑" panose="020B0503020204020204" charset="-122"/>
                <a:cs typeface="Courier New" panose="02070309020205020404" pitchFamily="49" charset="0"/>
              </a:rPr>
              <a:t>·min</a:t>
            </a:r>
            <a:r>
              <a:rPr lang="zh-CN" altLang="zh-CN" sz="2300" kern="100" baseline="30000" dirty="0">
                <a:latin typeface="Times New Roman" panose="02020603050405020304" pitchFamily="18" charset="0"/>
                <a:ea typeface="微软雅黑" panose="020B0503020204020204" charset="-122"/>
                <a:cs typeface="Times New Roman" panose="02020603050405020304" pitchFamily="18" charset="0"/>
              </a:rPr>
              <a:t>－</a:t>
            </a:r>
            <a:r>
              <a:rPr lang="en-US" altLang="zh-CN" sz="2300" kern="100" baseline="30000" dirty="0">
                <a:latin typeface="Times New Roman" panose="02020603050405020304" pitchFamily="18" charset="0"/>
                <a:ea typeface="微软雅黑" panose="020B0503020204020204" charset="-122"/>
                <a:cs typeface="Courier New" panose="02070309020205020404" pitchFamily="49" charset="0"/>
              </a:rPr>
              <a:t>1</a:t>
            </a:r>
            <a:endParaRPr lang="zh-CN" altLang="zh-CN" sz="23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300"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300" kern="100" dirty="0">
                <a:latin typeface="Times New Roman" panose="02020603050405020304" pitchFamily="18" charset="0"/>
                <a:ea typeface="微软雅黑" panose="020B0503020204020204" charset="-122"/>
                <a:cs typeface="Times New Roman" panose="02020603050405020304" pitchFamily="18" charset="0"/>
              </a:rPr>
              <a:t>在</a:t>
            </a:r>
            <a:r>
              <a:rPr lang="en-US" altLang="zh-CN" sz="2300" i="1" kern="100" dirty="0">
                <a:latin typeface="Times New Roman" panose="02020603050405020304" pitchFamily="18" charset="0"/>
                <a:ea typeface="微软雅黑" panose="020B0503020204020204" charset="-122"/>
                <a:cs typeface="Courier New" panose="02070309020205020404" pitchFamily="49" charset="0"/>
              </a:rPr>
              <a:t>T</a:t>
            </a:r>
            <a:r>
              <a:rPr lang="en-US" altLang="zh-CN" sz="2300" kern="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sz="2300" kern="100" dirty="0">
                <a:latin typeface="Times New Roman" panose="02020603050405020304" pitchFamily="18" charset="0"/>
                <a:ea typeface="微软雅黑" panose="020B0503020204020204" charset="-122"/>
                <a:cs typeface="Times New Roman" panose="02020603050405020304" pitchFamily="18" charset="0"/>
              </a:rPr>
              <a:t>温度下，该反应有可能在</a:t>
            </a:r>
            <a:r>
              <a:rPr lang="en-US" altLang="zh-CN" sz="2300" kern="100" dirty="0">
                <a:latin typeface="Times New Roman" panose="02020603050405020304" pitchFamily="18" charset="0"/>
                <a:ea typeface="微软雅黑" panose="020B0503020204020204" charset="-122"/>
                <a:cs typeface="Courier New" panose="02070309020205020404" pitchFamily="49" charset="0"/>
              </a:rPr>
              <a:t>70 min</a:t>
            </a:r>
            <a:r>
              <a:rPr lang="zh-CN" altLang="zh-CN" sz="2300" kern="100" dirty="0">
                <a:latin typeface="Times New Roman" panose="02020603050405020304" pitchFamily="18" charset="0"/>
                <a:ea typeface="微软雅黑" panose="020B0503020204020204" charset="-122"/>
                <a:cs typeface="Times New Roman" panose="02020603050405020304" pitchFamily="18" charset="0"/>
              </a:rPr>
              <a:t>时已达到平衡状态</a:t>
            </a:r>
            <a:endParaRPr lang="zh-CN" altLang="zh-CN" sz="23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300" kern="100" dirty="0">
                <a:latin typeface="Times New Roman" panose="02020603050405020304" pitchFamily="18" charset="0"/>
                <a:ea typeface="微软雅黑" panose="020B0503020204020204" charset="-122"/>
                <a:cs typeface="Courier New" panose="02070309020205020404" pitchFamily="49" charset="0"/>
              </a:rPr>
              <a:t>C.</a:t>
            </a:r>
            <a:r>
              <a:rPr lang="zh-CN" altLang="zh-CN" sz="2300" kern="100" dirty="0">
                <a:latin typeface="Times New Roman" panose="02020603050405020304" pitchFamily="18" charset="0"/>
                <a:ea typeface="微软雅黑" panose="020B0503020204020204" charset="-122"/>
                <a:cs typeface="Times New Roman" panose="02020603050405020304" pitchFamily="18" charset="0"/>
              </a:rPr>
              <a:t>由表中数据推测，</a:t>
            </a:r>
            <a:r>
              <a:rPr lang="en-US" altLang="zh-CN" sz="2300" i="1" kern="100" dirty="0" smtClean="0">
                <a:latin typeface="Times New Roman" panose="02020603050405020304" pitchFamily="18" charset="0"/>
                <a:ea typeface="微软雅黑" panose="020B0503020204020204" charset="-122"/>
                <a:cs typeface="Courier New" panose="02070309020205020404" pitchFamily="49" charset="0"/>
              </a:rPr>
              <a:t>T</a:t>
            </a:r>
            <a:r>
              <a:rPr lang="en-US" altLang="zh-CN" sz="2300" kern="100" baseline="-25000" dirty="0" smtClean="0">
                <a:latin typeface="Times New Roman" panose="02020603050405020304" pitchFamily="18" charset="0"/>
                <a:ea typeface="微软雅黑" panose="020B0503020204020204" charset="-122"/>
                <a:cs typeface="Courier New" panose="02070309020205020404" pitchFamily="49" charset="0"/>
              </a:rPr>
              <a:t>1</a:t>
            </a:r>
            <a:r>
              <a:rPr lang="en-US" altLang="zh-CN" sz="2300" kern="100" dirty="0" smtClean="0">
                <a:latin typeface="Times New Roman" panose="02020603050405020304" pitchFamily="18" charset="0"/>
                <a:ea typeface="微软雅黑" panose="020B0503020204020204" charset="-122"/>
                <a:cs typeface="Courier New" panose="02070309020205020404" pitchFamily="49" charset="0"/>
              </a:rPr>
              <a:t>&lt;</a:t>
            </a:r>
            <a:r>
              <a:rPr lang="en-US" altLang="zh-CN" sz="2300" i="1" kern="100" dirty="0" smtClean="0">
                <a:latin typeface="Times New Roman" panose="02020603050405020304" pitchFamily="18" charset="0"/>
                <a:ea typeface="微软雅黑" panose="020B0503020204020204" charset="-122"/>
                <a:cs typeface="Courier New" panose="02070309020205020404" pitchFamily="49" charset="0"/>
              </a:rPr>
              <a:t>T</a:t>
            </a:r>
            <a:r>
              <a:rPr lang="en-US" altLang="zh-CN" sz="2300" kern="100" baseline="-25000" dirty="0" smtClean="0">
                <a:latin typeface="Times New Roman" panose="02020603050405020304" pitchFamily="18" charset="0"/>
                <a:ea typeface="微软雅黑" panose="020B0503020204020204" charset="-122"/>
                <a:cs typeface="Courier New" panose="02070309020205020404" pitchFamily="49" charset="0"/>
              </a:rPr>
              <a:t>2</a:t>
            </a:r>
            <a:endParaRPr lang="zh-CN" altLang="zh-CN" sz="23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300" kern="100" dirty="0">
                <a:latin typeface="Times New Roman" panose="02020603050405020304" pitchFamily="18" charset="0"/>
                <a:ea typeface="微软雅黑" panose="020B0503020204020204" charset="-122"/>
                <a:cs typeface="Courier New" panose="02070309020205020404" pitchFamily="49" charset="0"/>
              </a:rPr>
              <a:t>D.</a:t>
            </a:r>
            <a:r>
              <a:rPr lang="zh-CN" altLang="zh-CN" sz="2300" kern="100" dirty="0">
                <a:latin typeface="Times New Roman" panose="02020603050405020304" pitchFamily="18" charset="0"/>
                <a:ea typeface="微软雅黑" panose="020B0503020204020204" charset="-122"/>
                <a:cs typeface="Times New Roman" panose="02020603050405020304" pitchFamily="18" charset="0"/>
              </a:rPr>
              <a:t>由表中数据可知，温度越高，</a:t>
            </a:r>
            <a:r>
              <a:rPr lang="en-US" altLang="zh-CN" sz="2300" kern="100" dirty="0">
                <a:latin typeface="Times New Roman" panose="02020603050405020304" pitchFamily="18" charset="0"/>
                <a:ea typeface="微软雅黑" panose="020B0503020204020204" charset="-122"/>
                <a:cs typeface="Courier New" panose="02070309020205020404" pitchFamily="49" charset="0"/>
              </a:rPr>
              <a:t>H</a:t>
            </a:r>
            <a:r>
              <a:rPr lang="en-US" altLang="zh-CN" sz="2300"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sz="2300" kern="100" dirty="0">
                <a:latin typeface="Times New Roman" panose="02020603050405020304" pitchFamily="18" charset="0"/>
                <a:ea typeface="微软雅黑" panose="020B0503020204020204" charset="-122"/>
                <a:cs typeface="Courier New" panose="02070309020205020404" pitchFamily="49" charset="0"/>
              </a:rPr>
              <a:t>(g)</a:t>
            </a:r>
            <a:r>
              <a:rPr lang="zh-CN" altLang="zh-CN" sz="2300" kern="100" dirty="0">
                <a:latin typeface="Times New Roman" panose="02020603050405020304" pitchFamily="18" charset="0"/>
                <a:ea typeface="微软雅黑" panose="020B0503020204020204" charset="-122"/>
                <a:cs typeface="Times New Roman" panose="02020603050405020304" pitchFamily="18" charset="0"/>
              </a:rPr>
              <a:t>与</a:t>
            </a:r>
            <a:r>
              <a:rPr lang="en-US" altLang="zh-CN" sz="2300" kern="100" dirty="0">
                <a:latin typeface="Times New Roman" panose="02020603050405020304" pitchFamily="18" charset="0"/>
                <a:ea typeface="微软雅黑" panose="020B0503020204020204" charset="-122"/>
                <a:cs typeface="Courier New" panose="02070309020205020404" pitchFamily="49" charset="0"/>
              </a:rPr>
              <a:t>I</a:t>
            </a:r>
            <a:r>
              <a:rPr lang="en-US" altLang="zh-CN" sz="2300"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sz="2300" kern="100" dirty="0">
                <a:latin typeface="Times New Roman" panose="02020603050405020304" pitchFamily="18" charset="0"/>
                <a:ea typeface="微软雅黑" panose="020B0503020204020204" charset="-122"/>
                <a:cs typeface="Courier New" panose="02070309020205020404" pitchFamily="49" charset="0"/>
              </a:rPr>
              <a:t>(g)</a:t>
            </a:r>
            <a:r>
              <a:rPr lang="zh-CN" altLang="zh-CN" sz="2300" kern="100" dirty="0">
                <a:latin typeface="Times New Roman" panose="02020603050405020304" pitchFamily="18" charset="0"/>
                <a:ea typeface="微软雅黑" panose="020B0503020204020204" charset="-122"/>
                <a:cs typeface="Times New Roman" panose="02020603050405020304" pitchFamily="18" charset="0"/>
              </a:rPr>
              <a:t>的反应限度越大</a:t>
            </a:r>
            <a:endParaRPr lang="zh-CN" altLang="zh-CN" sz="23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TextBox 9"/>
          <p:cNvSpPr txBox="1"/>
          <p:nvPr/>
        </p:nvSpPr>
        <p:spPr>
          <a:xfrm>
            <a:off x="248640" y="4558236"/>
            <a:ext cx="756000"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0" name="TextBox 9"/>
          <p:cNvSpPr txBox="1"/>
          <p:nvPr/>
        </p:nvSpPr>
        <p:spPr>
          <a:xfrm>
            <a:off x="244302" y="5543795"/>
            <a:ext cx="756000"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1" action="ppaction://hlinksldjump"/>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25" name="圆角矩形 24">
            <a:hlinkClick r:id="rId12" action="ppaction://hlinksldjump"/>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6" name="圆角矩形 25">
            <a:hlinkClick r:id="rId13" action="ppaction://hlinksldjump"/>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pSp>
        <p:nvGrpSpPr>
          <p:cNvPr id="4" name="组合 3"/>
          <p:cNvGrpSpPr/>
          <p:nvPr/>
        </p:nvGrpSpPr>
        <p:grpSpPr>
          <a:xfrm>
            <a:off x="516000" y="1196752"/>
            <a:ext cx="11697158" cy="4918611"/>
            <a:chOff x="516000" y="1246693"/>
            <a:chExt cx="11697158" cy="4918611"/>
          </a:xfrm>
        </p:grpSpPr>
        <p:grpSp>
          <p:nvGrpSpPr>
            <p:cNvPr id="2" name="组合 1"/>
            <p:cNvGrpSpPr/>
            <p:nvPr/>
          </p:nvGrpSpPr>
          <p:grpSpPr>
            <a:xfrm>
              <a:off x="516000" y="1246693"/>
              <a:ext cx="11160000" cy="4918611"/>
              <a:chOff x="516000" y="1052736"/>
              <a:chExt cx="11160000" cy="4918611"/>
            </a:xfrm>
          </p:grpSpPr>
          <p:sp>
            <p:nvSpPr>
              <p:cNvPr id="18" name="圆角矩形 17"/>
              <p:cNvSpPr/>
              <p:nvPr/>
            </p:nvSpPr>
            <p:spPr>
              <a:xfrm>
                <a:off x="516000" y="1165626"/>
                <a:ext cx="11160000" cy="4805721"/>
              </a:xfrm>
              <a:prstGeom prst="roundRect">
                <a:avLst>
                  <a:gd name="adj" fmla="val 200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9" name="矩形 18"/>
              <p:cNvSpPr/>
              <p:nvPr/>
            </p:nvSpPr>
            <p:spPr>
              <a:xfrm>
                <a:off x="728106" y="1052736"/>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p:cNvSpPr txBox="1"/>
              <p:nvPr/>
            </p:nvSpPr>
            <p:spPr>
              <a:xfrm>
                <a:off x="818418" y="1052736"/>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schemeClr val="bg1"/>
                  </a:solidFill>
                  <a:latin typeface="DOUYU Font" pitchFamily="2" charset="-122"/>
                  <a:ea typeface="DOUYU Font" pitchFamily="2" charset="-122"/>
                </a:endParaRPr>
              </a:p>
            </p:txBody>
          </p:sp>
          <p:sp>
            <p:nvSpPr>
              <p:cNvPr id="21" name="文本框 20"/>
              <p:cNvSpPr txBox="1"/>
              <p:nvPr/>
            </p:nvSpPr>
            <p:spPr>
              <a:xfrm>
                <a:off x="694238" y="1377498"/>
                <a:ext cx="10802361" cy="4524315"/>
              </a:xfrm>
              <a:prstGeom prst="rect">
                <a:avLst/>
              </a:prstGeom>
              <a:noFill/>
            </p:spPr>
            <p:txBody>
              <a:bodyPr wrap="square">
                <a:spAutoFit/>
              </a:bodyPr>
              <a:lstStyle/>
              <a:p>
                <a:pPr algn="just">
                  <a:lnSpc>
                    <a:spcPct val="150000"/>
                  </a:lnSpc>
                  <a:spcAft>
                    <a:spcPts val="0"/>
                  </a:spcAft>
                </a:pPr>
                <a:r>
                  <a:rPr lang="en-US" altLang="zh-CN" sz="2400" i="1" kern="100" spc="-3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spc="-3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温度下，</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20 min</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内，</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HI</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的物质的量分数为</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0.50</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，反应前后气体的物质的量不变，则说明生成</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spc="-3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 HI</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，消耗了</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0.5 </a:t>
                </a:r>
                <a:r>
                  <a:rPr lang="en-US" altLang="zh-CN" sz="2400" kern="100" spc="-3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氢气，</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spc="-3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的平均反应速率</a:t>
                </a:r>
                <a:r>
                  <a:rPr lang="zh-CN" altLang="zh-CN" sz="2400" kern="100" spc="-30" dirty="0" smtClean="0">
                    <a:latin typeface="Times New Roman" panose="02020603050405020304" pitchFamily="18" charset="0"/>
                    <a:ea typeface="宋体" panose="02010600030101010101" pitchFamily="2" charset="-122"/>
                    <a:cs typeface="Times New Roman" panose="02020603050405020304" pitchFamily="18" charset="0"/>
                  </a:rPr>
                  <a:t>为</a:t>
                </a:r>
                <a:endParaRPr lang="en-US" altLang="zh-CN" sz="2400" kern="100" spc="-3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0.012 5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·min</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，选项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表中数据分析可知，在</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温度下，该反应在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70 min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时没有达到平衡状态，选项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温度下，反应更快达到平衡，其他条件不变的情况下，这是受温度影响，从而可推断</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，选项</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zh-CN" altLang="en-US" sz="2400" kern="100" dirty="0" smtClean="0">
                    <a:latin typeface="Times New Roman" panose="02020603050405020304" pitchFamily="18" charset="0"/>
                    <a:ea typeface="宋体" panose="02010600030101010101" pitchFamily="2" charset="-122"/>
                    <a:cs typeface="Courier New" panose="02070309020205020404" pitchFamily="49"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，温度越大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的反应限度越小，选项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3" name="对象 2"/>
            <p:cNvGraphicFramePr>
              <a:graphicFrameLocks noChangeAspect="1"/>
            </p:cNvGraphicFramePr>
            <p:nvPr/>
          </p:nvGraphicFramePr>
          <p:xfrm>
            <a:off x="9768408" y="2060848"/>
            <a:ext cx="2444750" cy="966788"/>
          </p:xfrm>
          <a:graphic>
            <a:graphicData uri="http://schemas.openxmlformats.org/presentationml/2006/ole">
              <mc:AlternateContent xmlns:mc="http://schemas.openxmlformats.org/markup-compatibility/2006">
                <mc:Choice xmlns:v="urn:schemas-microsoft-com:vml" Requires="v">
                  <p:oleObj spid="_x0000_s261138" name="文档" r:id="rId14" imgW="2446020" imgH="967740" progId="Word.Document.12">
                    <p:embed/>
                  </p:oleObj>
                </mc:Choice>
                <mc:Fallback>
                  <p:oleObj name="文档" r:id="rId14" imgW="2446020" imgH="967740" progId="Word.Document.12">
                    <p:embed/>
                    <p:pic>
                      <p:nvPicPr>
                        <p:cNvPr id="0" name="图片 261137"/>
                        <p:cNvPicPr/>
                        <p:nvPr/>
                      </p:nvPicPr>
                      <p:blipFill>
                        <a:blip r:embed="rId15"/>
                        <a:stretch>
                          <a:fillRect/>
                        </a:stretch>
                      </p:blipFill>
                      <p:spPr>
                        <a:xfrm>
                          <a:off x="9768408" y="2060848"/>
                          <a:ext cx="2444750" cy="966788"/>
                        </a:xfrm>
                        <a:prstGeom prst="rect">
                          <a:avLst/>
                        </a:prstGeom>
                      </p:spPr>
                    </p:pic>
                  </p:oleObj>
                </mc:Fallback>
              </mc:AlternateContent>
            </a:graphicData>
          </a:graphic>
        </p:graphicFrame>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97763" y="439564"/>
            <a:ext cx="11396475" cy="3347070"/>
          </a:xfrm>
          <a:prstGeom prst="rect">
            <a:avLst/>
          </a:prstGeom>
        </p:spPr>
        <p:txBody>
          <a:bodyPr wrap="square">
            <a:spAutoFit/>
          </a:bodyPr>
          <a:lstStyle/>
          <a:p>
            <a:pPr algn="just">
              <a:lnSpc>
                <a:spcPct val="150000"/>
              </a:lnSpc>
              <a:spcAft>
                <a:spcPts val="0"/>
              </a:spcAft>
            </a:pPr>
            <a:r>
              <a:rPr lang="en-US" altLang="zh-CN" sz="2400" b="1" kern="100" dirty="0">
                <a:latin typeface="微软雅黑" panose="020B0503020204020204" charset="-122"/>
                <a:ea typeface="宋体" panose="02010600030101010101" pitchFamily="2" charset="-122"/>
                <a:cs typeface="Times New Roman" panose="02020603050405020304" pitchFamily="18" charset="0"/>
              </a:rPr>
              <a:t>5.</a:t>
            </a:r>
            <a:r>
              <a:rPr lang="zh-CN" altLang="zh-CN" sz="2400" b="1" kern="100" dirty="0">
                <a:latin typeface="宋体" panose="02010600030101010101" pitchFamily="2" charset="-122"/>
                <a:ea typeface="微软雅黑" panose="020B0503020204020204" charset="-122"/>
                <a:cs typeface="Times New Roman" panose="02020603050405020304" pitchFamily="18" charset="0"/>
              </a:rPr>
              <a:t>化学平衡中的特殊情况</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a:t>
            </a:r>
            <a:r>
              <a:rPr lang="en-US" altLang="zh-CN" sz="2400" kern="100" spc="-30" dirty="0">
                <a:latin typeface="Times New Roman" panose="02020603050405020304" pitchFamily="18" charset="0"/>
                <a:ea typeface="微软雅黑" panose="020B0503020204020204" charset="-122"/>
                <a:cs typeface="Courier New" panose="02070309020205020404" pitchFamily="49" charset="0"/>
              </a:rPr>
              <a:t>1)</a:t>
            </a:r>
            <a:r>
              <a:rPr lang="zh-CN" altLang="zh-CN" sz="2400" kern="100" spc="-30" dirty="0">
                <a:latin typeface="Times New Roman" panose="02020603050405020304" pitchFamily="18" charset="0"/>
                <a:ea typeface="微软雅黑" panose="020B0503020204020204" charset="-122"/>
                <a:cs typeface="Times New Roman" panose="02020603050405020304" pitchFamily="18" charset="0"/>
              </a:rPr>
              <a:t>当反应混合物中存在与其他物质不相混溶的固体或液体物质时，由于其</a:t>
            </a:r>
            <a:r>
              <a:rPr lang="en-US" altLang="zh-CN" sz="2400" kern="100" spc="-3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spc="-30" dirty="0">
                <a:latin typeface="Times New Roman" panose="02020603050405020304" pitchFamily="18" charset="0"/>
                <a:ea typeface="微软雅黑" panose="020B0503020204020204" charset="-122"/>
                <a:cs typeface="Times New Roman" panose="02020603050405020304" pitchFamily="18" charset="0"/>
              </a:rPr>
              <a:t>浓度</a:t>
            </a:r>
            <a:r>
              <a:rPr lang="en-US" altLang="zh-CN" sz="2400" kern="100" spc="-30" dirty="0">
                <a:latin typeface="宋体" panose="02010600030101010101" pitchFamily="2" charset="-122"/>
                <a:ea typeface="微软雅黑" panose="020B0503020204020204" charset="-122"/>
                <a:cs typeface="Times New Roman" panose="02020603050405020304" pitchFamily="18" charset="0"/>
              </a:rPr>
              <a:t>”</a:t>
            </a:r>
            <a:r>
              <a:rPr lang="zh-CN" altLang="zh-CN" sz="2400" kern="100" spc="-30" dirty="0">
                <a:latin typeface="Times New Roman" panose="02020603050405020304" pitchFamily="18" charset="0"/>
                <a:ea typeface="微软雅黑" panose="020B0503020204020204" charset="-122"/>
                <a:cs typeface="Times New Roman" panose="02020603050405020304" pitchFamily="18" charset="0"/>
              </a:rPr>
              <a:t>是恒定的，不随其量的增减而变化，故改变这些固体或液体的量，对化学平衡没影响。</a:t>
            </a:r>
            <a:endParaRPr lang="zh-CN" altLang="zh-CN" sz="1050" kern="100" spc="-3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同等程度地改变反应混合物中各物质的浓度时，应视为压强的影响。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充入惰性气体与平衡移动的关系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charset="-122"/>
                <a:cs typeface="Times New Roman" panose="02020603050405020304" pitchFamily="18" charset="0"/>
              </a:rPr>
              <a:t>恒温、恒容条件</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540692" y="3760316"/>
          <a:ext cx="10883900" cy="1612900"/>
        </p:xfrm>
        <a:graphic>
          <a:graphicData uri="http://schemas.openxmlformats.org/presentationml/2006/ole">
            <mc:AlternateContent xmlns:mc="http://schemas.openxmlformats.org/markup-compatibility/2006">
              <mc:Choice xmlns:v="urn:schemas-microsoft-com:vml" Requires="v">
                <p:oleObj spid="_x0000_s221258" name="文档" r:id="rId1" imgW="11049000" imgH="1633855" progId="Word.Document.12">
                  <p:embed/>
                </p:oleObj>
              </mc:Choice>
              <mc:Fallback>
                <p:oleObj name="文档" r:id="rId1" imgW="11049000" imgH="1633855" progId="Word.Document.12">
                  <p:embed/>
                  <p:pic>
                    <p:nvPicPr>
                      <p:cNvPr id="0" name="图片 221257"/>
                      <p:cNvPicPr/>
                      <p:nvPr/>
                    </p:nvPicPr>
                    <p:blipFill>
                      <a:blip r:embed="rId2"/>
                      <a:stretch>
                        <a:fillRect/>
                      </a:stretch>
                    </p:blipFill>
                    <p:spPr>
                      <a:xfrm>
                        <a:off x="540692" y="3760316"/>
                        <a:ext cx="10883900" cy="16129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263352" y="3322170"/>
            <a:ext cx="11412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一定温度下，向某恒容密闭容器中加入</a:t>
            </a:r>
            <a:r>
              <a:rPr lang="en-US" altLang="zh-CN" kern="100" dirty="0">
                <a:latin typeface="Times New Roman" panose="02020603050405020304" pitchFamily="18" charset="0"/>
                <a:ea typeface="微软雅黑" panose="020B0503020204020204" charset="-122"/>
                <a:cs typeface="Courier New" panose="02070309020205020404" pitchFamily="49" charset="0"/>
              </a:rPr>
              <a:t>CaSO</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4</a:t>
            </a:r>
            <a:r>
              <a:rPr lang="en-US" altLang="zh-CN" kern="100" dirty="0">
                <a:latin typeface="Times New Roman" panose="02020603050405020304" pitchFamily="18" charset="0"/>
                <a:ea typeface="微软雅黑" panose="020B0503020204020204" charset="-122"/>
                <a:cs typeface="Courier New" panose="02070309020205020404" pitchFamily="49" charset="0"/>
              </a:rPr>
              <a:t>(s)</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charset="-122"/>
                <a:cs typeface="Courier New" panose="02070309020205020404" pitchFamily="49" charset="0"/>
              </a:rPr>
              <a:t> CO</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，若只发生反应</a:t>
            </a:r>
            <a:r>
              <a:rPr lang="en-US" altLang="zh-CN" kern="100" dirty="0">
                <a:latin typeface="宋体" panose="02010600030101010101" pitchFamily="2" charset="-122"/>
                <a:ea typeface="微软雅黑" panose="020B050302020402020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，下列能说明该反应已达到平衡状态的是</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____(</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填字母</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容器内的压强不发生</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变化</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kern="100" dirty="0" err="1" smtClean="0">
                <a:latin typeface="Times New Roman" panose="02020603050405020304" pitchFamily="18" charset="0"/>
                <a:ea typeface="微软雅黑" panose="020B0503020204020204" charset="-122"/>
                <a:cs typeface="Courier New" panose="02070309020205020404" pitchFamily="49" charset="0"/>
              </a:rPr>
              <a:t>b.</a:t>
            </a:r>
            <a:r>
              <a:rPr lang="en-US" altLang="zh-CN" i="1" kern="100" dirty="0" err="1" smtClean="0">
                <a:latin typeface="Book Antiqua" panose="02040602050305030304" pitchFamily="18" charset="0"/>
                <a:ea typeface="微软雅黑" panose="020B050302020402020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charset="-122"/>
                <a:cs typeface="Times New Roman" panose="02020603050405020304" pitchFamily="18" charset="0"/>
              </a:rPr>
              <a:t>正</a:t>
            </a:r>
            <a:r>
              <a:rPr lang="en-US" altLang="zh-CN" kern="100" dirty="0">
                <a:latin typeface="Times New Roman" panose="02020603050405020304" pitchFamily="18" charset="0"/>
                <a:ea typeface="微软雅黑" panose="020B0503020204020204" charset="-122"/>
                <a:cs typeface="Courier New" panose="02070309020205020404" pitchFamily="49" charset="0"/>
              </a:rPr>
              <a:t>(CO)</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Book Antiqua" panose="02040602050305030304" pitchFamily="18" charset="0"/>
                <a:ea typeface="微软雅黑" panose="020B050302020402020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charset="-122"/>
                <a:cs typeface="Times New Roman" panose="02020603050405020304" pitchFamily="18" charset="0"/>
              </a:rPr>
              <a:t>正</a:t>
            </a:r>
            <a:r>
              <a:rPr lang="en-US" altLang="zh-CN" kern="100" dirty="0">
                <a:latin typeface="Times New Roman" panose="02020603050405020304" pitchFamily="18" charset="0"/>
                <a:ea typeface="微软雅黑" panose="020B050302020402020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容器内气体的密度不发生</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变化</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kern="100" dirty="0" err="1" smtClean="0">
                <a:latin typeface="Times New Roman" panose="02020603050405020304" pitchFamily="18" charset="0"/>
                <a:ea typeface="微软雅黑" panose="020B0503020204020204" charset="-122"/>
              </a:rPr>
              <a:t>d.</a:t>
            </a:r>
            <a:r>
              <a:rPr lang="en-US" altLang="zh-CN" i="1" kern="100" dirty="0" err="1" smtClean="0">
                <a:latin typeface="Times New Roman" panose="02020603050405020304" pitchFamily="18" charset="0"/>
                <a:ea typeface="微软雅黑" panose="020B0503020204020204" charset="-122"/>
              </a:rPr>
              <a:t>n</a:t>
            </a:r>
            <a:r>
              <a:rPr lang="en-US" altLang="zh-CN" kern="100" dirty="0" smtClean="0">
                <a:latin typeface="Times New Roman" panose="02020603050405020304" pitchFamily="18" charset="0"/>
                <a:ea typeface="微软雅黑" panose="020B0503020204020204" charset="-122"/>
              </a:rPr>
              <a:t>(CO</a:t>
            </a:r>
            <a:r>
              <a:rPr lang="en-US" altLang="zh-CN" kern="100" dirty="0">
                <a:latin typeface="Times New Roman" panose="02020603050405020304" pitchFamily="18" charset="0"/>
                <a:ea typeface="微软雅黑" panose="020B0503020204020204" charset="-122"/>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rPr>
              <a:t>n</a:t>
            </a:r>
            <a:r>
              <a:rPr lang="en-US" altLang="zh-CN" kern="100" dirty="0">
                <a:latin typeface="Times New Roman" panose="02020603050405020304" pitchFamily="18" charset="0"/>
                <a:ea typeface="微软雅黑" panose="020B0503020204020204" charset="-122"/>
              </a:rPr>
              <a:t>(CO</a:t>
            </a:r>
            <a:r>
              <a:rPr lang="en-US" altLang="zh-CN" kern="100" baseline="-25000" dirty="0">
                <a:latin typeface="Times New Roman" panose="02020603050405020304" pitchFamily="18" charset="0"/>
                <a:ea typeface="微软雅黑" panose="020B0503020204020204" charset="-122"/>
              </a:rPr>
              <a:t>2</a:t>
            </a:r>
            <a:r>
              <a:rPr lang="en-US" altLang="zh-CN" kern="100" dirty="0">
                <a:latin typeface="Times New Roman" panose="02020603050405020304" pitchFamily="18" charset="0"/>
                <a:ea typeface="微软雅黑" panose="020B0503020204020204" charset="-122"/>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rPr>
              <a:t>1 </a:t>
            </a:r>
            <a:r>
              <a:rPr lang="en-US" altLang="zh-CN" kern="100" dirty="0" err="1">
                <a:latin typeface="Times New Roman" panose="02020603050405020304" pitchFamily="18" charset="0"/>
                <a:ea typeface="微软雅黑" panose="020B0503020204020204" charset="-122"/>
              </a:rPr>
              <a:t>mol</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1"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6" name="圆角矩形 15">
            <a:hlinkClick r:id="rId12" action="ppaction://hlinksldjump"/>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18" name="圆角矩形 17">
            <a:hlinkClick r:id="rId13" action="ppaction://hlinksldjump"/>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3" name="对象 2"/>
          <p:cNvGraphicFramePr>
            <a:graphicFrameLocks noChangeAspect="1"/>
          </p:cNvGraphicFramePr>
          <p:nvPr/>
        </p:nvGraphicFramePr>
        <p:xfrm>
          <a:off x="381000" y="1654650"/>
          <a:ext cx="11506200" cy="2387600"/>
        </p:xfrm>
        <a:graphic>
          <a:graphicData uri="http://schemas.openxmlformats.org/presentationml/2006/ole">
            <mc:AlternateContent xmlns:mc="http://schemas.openxmlformats.org/markup-compatibility/2006">
              <mc:Choice xmlns:v="urn:schemas-microsoft-com:vml" Requires="v">
                <p:oleObj spid="_x0000_s207959" name="文档" r:id="rId14" imgW="11512550" imgH="2385060" progId="Word.Document.12">
                  <p:embed/>
                </p:oleObj>
              </mc:Choice>
              <mc:Fallback>
                <p:oleObj name="文档" r:id="rId14" imgW="11512550" imgH="2385060" progId="Word.Document.12">
                  <p:embed/>
                  <p:pic>
                    <p:nvPicPr>
                      <p:cNvPr id="0" name="图片 207958"/>
                      <p:cNvPicPr/>
                      <p:nvPr/>
                    </p:nvPicPr>
                    <p:blipFill>
                      <a:blip r:embed="rId15"/>
                      <a:stretch>
                        <a:fillRect/>
                      </a:stretch>
                    </p:blipFill>
                    <p:spPr>
                      <a:xfrm>
                        <a:off x="381000" y="1654650"/>
                        <a:ext cx="11506200" cy="2387600"/>
                      </a:xfrm>
                      <a:prstGeom prst="rect">
                        <a:avLst/>
                      </a:prstGeom>
                    </p:spPr>
                  </p:pic>
                </p:oleObj>
              </mc:Fallback>
            </mc:AlternateContent>
          </a:graphicData>
        </a:graphic>
      </p:graphicFrame>
      <p:sp>
        <p:nvSpPr>
          <p:cNvPr id="5" name="矩形 4"/>
          <p:cNvSpPr/>
          <p:nvPr/>
        </p:nvSpPr>
        <p:spPr>
          <a:xfrm>
            <a:off x="5638824" y="3978725"/>
            <a:ext cx="457176"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charset="-122"/>
              </a:rPr>
              <a:t>ac</a:t>
            </a:r>
            <a:endParaRPr lang="zh-CN" altLang="en-US" dirty="0"/>
          </a:p>
        </p:txBody>
      </p:sp>
      <p:sp>
        <p:nvSpPr>
          <p:cNvPr id="2" name="矩形 1"/>
          <p:cNvSpPr/>
          <p:nvPr/>
        </p:nvSpPr>
        <p:spPr>
          <a:xfrm>
            <a:off x="263352" y="1095127"/>
            <a:ext cx="2031325" cy="461665"/>
          </a:xfrm>
          <a:prstGeom prst="rect">
            <a:avLst/>
          </a:prstGeom>
        </p:spPr>
        <p:txBody>
          <a:bodyPr wrap="none">
            <a:spAutoFit/>
          </a:bodyPr>
          <a:lstStyle/>
          <a:p>
            <a:r>
              <a:rPr lang="zh-CN" altLang="zh-CN" sz="2400" b="1" kern="100" dirty="0">
                <a:latin typeface="Times New Roman" panose="02020603050405020304" pitchFamily="18" charset="0"/>
                <a:ea typeface="微软雅黑" panose="020B0503020204020204" charset="-122"/>
                <a:cs typeface="Times New Roman" panose="02020603050405020304" pitchFamily="18" charset="0"/>
              </a:rPr>
              <a:t>三、非选择题</a:t>
            </a:r>
            <a:endParaRPr lang="zh-CN" altLang="en-US" sz="2400" b="1" kern="100"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1"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6" name="圆角矩形 15">
            <a:hlinkClick r:id="rId12" action="ppaction://hlinksldjump"/>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18" name="圆角矩形 17">
            <a:hlinkClick r:id="rId13" action="ppaction://hlinksldjump"/>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pSp>
        <p:nvGrpSpPr>
          <p:cNvPr id="20" name="组合 19"/>
          <p:cNvGrpSpPr/>
          <p:nvPr/>
        </p:nvGrpSpPr>
        <p:grpSpPr>
          <a:xfrm>
            <a:off x="516000" y="1052736"/>
            <a:ext cx="11160000" cy="5040560"/>
            <a:chOff x="516000" y="1052736"/>
            <a:chExt cx="11160000" cy="5040560"/>
          </a:xfrm>
        </p:grpSpPr>
        <p:sp>
          <p:nvSpPr>
            <p:cNvPr id="22" name="圆角矩形 21"/>
            <p:cNvSpPr/>
            <p:nvPr/>
          </p:nvSpPr>
          <p:spPr>
            <a:xfrm>
              <a:off x="516000" y="1165626"/>
              <a:ext cx="11160000" cy="4927670"/>
            </a:xfrm>
            <a:prstGeom prst="roundRect">
              <a:avLst>
                <a:gd name="adj" fmla="val 201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3" name="矩形 22"/>
            <p:cNvSpPr/>
            <p:nvPr/>
          </p:nvSpPr>
          <p:spPr>
            <a:xfrm>
              <a:off x="728106" y="1052736"/>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p:cNvSpPr txBox="1"/>
            <p:nvPr/>
          </p:nvSpPr>
          <p:spPr>
            <a:xfrm>
              <a:off x="818418" y="1052736"/>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schemeClr val="bg1"/>
                </a:solidFill>
                <a:latin typeface="DOUYU Font" pitchFamily="2" charset="-122"/>
                <a:ea typeface="DOUYU Font" pitchFamily="2" charset="-122"/>
              </a:endParaRPr>
            </a:p>
          </p:txBody>
        </p:sp>
        <p:sp>
          <p:nvSpPr>
            <p:cNvPr id="25" name="文本框 24"/>
            <p:cNvSpPr txBox="1"/>
            <p:nvPr/>
          </p:nvSpPr>
          <p:spPr>
            <a:xfrm>
              <a:off x="694238" y="1412776"/>
              <a:ext cx="10802361" cy="4524315"/>
            </a:xfrm>
            <a:prstGeom prst="rect">
              <a:avLst/>
            </a:prstGeom>
            <a:noFill/>
          </p:spPr>
          <p:txBody>
            <a:bodyPr wrap="square">
              <a:spAutoFit/>
            </a:bodyPr>
            <a:lstStyle/>
            <a:p>
              <a:pPr>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a:t>
              </a:r>
              <a:r>
                <a:rPr lang="en-US" altLang="zh-CN" sz="2400" kern="100" dirty="0">
                  <a:latin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反应前后气体体积不相等，则容器内的压强不发生变化，可说明达到平衡状态，故</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pPr>
              <a:r>
                <a:rPr lang="en-US" altLang="zh-CN" sz="2400" i="1" kern="100" dirty="0" smtClean="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en-US" altLang="zh-CN" sz="2400" kern="100" dirty="0">
                  <a:latin typeface="Times New Roman" panose="02020603050405020304" pitchFamily="18" charset="0"/>
                  <a:ea typeface="宋体" panose="02010600030101010101" pitchFamily="2" charset="-122"/>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en-US" altLang="zh-CN" sz="2400" kern="100" dirty="0">
                  <a:latin typeface="Times New Roman" panose="02020603050405020304" pitchFamily="18" charset="0"/>
                  <a:ea typeface="宋体" panose="02010600030101010101" pitchFamily="2" charset="-122"/>
                </a:rPr>
                <a:t>(CO</a:t>
              </a:r>
              <a:r>
                <a:rPr lang="en-US" altLang="zh-CN" sz="2400" kern="100" baseline="-25000" dirty="0">
                  <a:latin typeface="Times New Roman" panose="02020603050405020304" pitchFamily="18" charset="0"/>
                  <a:ea typeface="宋体" panose="02010600030101010101" pitchFamily="2" charset="-122"/>
                </a:rPr>
                <a:t>2</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都表示正反应速率，两者相等不能说明反应达到平衡状态，故</a:t>
              </a:r>
              <a:r>
                <a:rPr lang="en-US" altLang="zh-CN" sz="2400" kern="100" dirty="0">
                  <a:latin typeface="Times New Roman" panose="02020603050405020304" pitchFamily="18" charset="0"/>
                  <a:ea typeface="宋体" panose="02010600030101010101" pitchFamily="2" charset="-122"/>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有</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固体参加反应，则容器内气体的密度不发生变化，可说明达到平衡状态，故</a:t>
              </a:r>
              <a:r>
                <a:rPr lang="en-US" altLang="zh-CN" sz="2400" kern="100" dirty="0">
                  <a:latin typeface="Times New Roman" panose="02020603050405020304" pitchFamily="18" charset="0"/>
                  <a:ea typeface="宋体" panose="02010600030101010101" pitchFamily="2" charset="-122"/>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碳原子守恒可知，始终有</a:t>
              </a:r>
              <a:r>
                <a:rPr lang="en-US" altLang="zh-CN" sz="2400" i="1" kern="100" dirty="0">
                  <a:latin typeface="Times New Roman" panose="02020603050405020304" pitchFamily="18" charset="0"/>
                  <a:ea typeface="宋体" panose="02010600030101010101" pitchFamily="2" charset="-122"/>
                </a:rPr>
                <a:t>n</a:t>
              </a:r>
              <a:r>
                <a:rPr lang="en-US" altLang="zh-CN" sz="2400" kern="100" dirty="0">
                  <a:latin typeface="Times New Roman" panose="02020603050405020304" pitchFamily="18" charset="0"/>
                  <a:ea typeface="宋体" panose="02010600030101010101" pitchFamily="2" charset="-122"/>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rPr>
                <a:t>n</a:t>
              </a:r>
              <a:r>
                <a:rPr lang="en-US" altLang="zh-CN" sz="2400" kern="100" dirty="0">
                  <a:latin typeface="Times New Roman" panose="02020603050405020304" pitchFamily="18" charset="0"/>
                  <a:ea typeface="宋体" panose="02010600030101010101" pitchFamily="2" charset="-122"/>
                </a:rPr>
                <a:t>(CO</a:t>
              </a:r>
              <a:r>
                <a:rPr lang="en-US" altLang="zh-CN" sz="2400" kern="100" baseline="-25000" dirty="0">
                  <a:latin typeface="Times New Roman" panose="02020603050405020304" pitchFamily="18" charset="0"/>
                  <a:ea typeface="宋体" panose="02010600030101010101" pitchFamily="2" charset="-122"/>
                </a:rPr>
                <a:t>2</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1 </a:t>
              </a:r>
              <a:r>
                <a:rPr lang="en-US" altLang="zh-CN" sz="2400" kern="100" dirty="0" err="1">
                  <a:latin typeface="Times New Roman" panose="02020603050405020304" pitchFamily="18" charset="0"/>
                  <a:ea typeface="宋体" panose="02010600030101010101" pitchFamily="2" charset="-122"/>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，不能说明反应达到平衡状态，故</a:t>
              </a:r>
              <a:r>
                <a:rPr lang="en-US" altLang="zh-CN" sz="2400" kern="100" dirty="0">
                  <a:latin typeface="Times New Roman" panose="02020603050405020304" pitchFamily="18" charset="0"/>
                  <a:ea typeface="宋体" panose="02010600030101010101" pitchFamily="2" charset="-122"/>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90000" y="980728"/>
            <a:ext cx="11412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一定温度下，体积为</a:t>
            </a:r>
            <a:r>
              <a:rPr lang="en-US" altLang="zh-CN" kern="100" dirty="0">
                <a:latin typeface="Times New Roman" panose="02020603050405020304" pitchFamily="18" charset="0"/>
                <a:ea typeface="微软雅黑" panose="020B0503020204020204" charset="-122"/>
                <a:cs typeface="Courier New" panose="02070309020205020404" pitchFamily="49" charset="0"/>
              </a:rPr>
              <a:t>1 L</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的容器中加入</a:t>
            </a:r>
            <a:r>
              <a:rPr lang="en-US" altLang="zh-CN" kern="100" dirty="0">
                <a:latin typeface="Times New Roman" panose="02020603050405020304" pitchFamily="18" charset="0"/>
                <a:ea typeface="微软雅黑" panose="020B0503020204020204" charset="-122"/>
                <a:cs typeface="Courier New" panose="02070309020205020404" pitchFamily="49" charset="0"/>
              </a:rPr>
              <a:t>CaSO</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4</a:t>
            </a:r>
            <a:r>
              <a:rPr lang="en-US" altLang="zh-CN" kern="100" dirty="0">
                <a:latin typeface="Times New Roman" panose="02020603050405020304" pitchFamily="18" charset="0"/>
                <a:ea typeface="微软雅黑" panose="020B0503020204020204" charset="-122"/>
                <a:cs typeface="Courier New" panose="02070309020205020404" pitchFamily="49" charset="0"/>
              </a:rPr>
              <a:t>(s)</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charset="-122"/>
                <a:cs typeface="Courier New" panose="02070309020205020404" pitchFamily="49" charset="0"/>
              </a:rPr>
              <a:t> CO</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若</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只发生反应</a:t>
            </a:r>
            <a:r>
              <a:rPr lang="en-US" altLang="zh-CN" kern="100" dirty="0">
                <a:latin typeface="宋体" panose="02010600030101010101" pitchFamily="2" charset="-122"/>
                <a:ea typeface="微软雅黑" panose="020B050302020402020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，测得</a:t>
            </a:r>
            <a:r>
              <a:rPr lang="en-US" altLang="zh-CN" kern="100" dirty="0">
                <a:latin typeface="Times New Roman" panose="02020603050405020304" pitchFamily="18" charset="0"/>
                <a:ea typeface="微软雅黑" panose="020B050302020402020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的物质的量随时间变化如图中</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曲线</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所示：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在</a:t>
            </a:r>
            <a:r>
              <a:rPr lang="en-US" altLang="zh-CN" kern="100" dirty="0">
                <a:latin typeface="Times New Roman" panose="02020603050405020304" pitchFamily="18" charset="0"/>
                <a:ea typeface="微软雅黑" panose="020B0503020204020204" charset="-122"/>
                <a:cs typeface="Courier New" panose="02070309020205020404" pitchFamily="49" charset="0"/>
              </a:rPr>
              <a:t>0</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2 min</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内的平均反应速率</a:t>
            </a:r>
            <a:r>
              <a:rPr lang="en-US" altLang="zh-CN" i="1" kern="100" dirty="0">
                <a:latin typeface="Book Antiqua" panose="02040602050305030304" pitchFamily="18" charset="0"/>
                <a:ea typeface="微软雅黑" panose="020B0503020204020204" charset="-122"/>
                <a:cs typeface="Times New Roman" panose="02020603050405020304" pitchFamily="18" charset="0"/>
              </a:rPr>
              <a:t>v</a:t>
            </a:r>
            <a:r>
              <a:rPr lang="en-US" altLang="zh-CN" kern="100" dirty="0">
                <a:latin typeface="Times New Roman" panose="02020603050405020304" pitchFamily="18" charset="0"/>
                <a:ea typeface="微软雅黑" panose="020B0503020204020204" charset="-122"/>
                <a:cs typeface="Courier New" panose="02070309020205020404" pitchFamily="49" charset="0"/>
              </a:rPr>
              <a:t>(CO)</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__________________</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1"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6" name="圆角矩形 15">
            <a:hlinkClick r:id="rId12" action="ppaction://hlinksldjump"/>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18" name="圆角矩形 17">
            <a:hlinkClick r:id="rId13" action="ppaction://hlinksldjump"/>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260098" name="Picture 2" descr="7-39"/>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2304" y="1159906"/>
            <a:ext cx="3032028" cy="190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807968" y="2704703"/>
            <a:ext cx="2763898"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charset="-122"/>
              </a:rPr>
              <a:t>0.45 </a:t>
            </a:r>
            <a:r>
              <a:rPr lang="en-US" altLang="zh-CN" sz="2400" kern="100" dirty="0" err="1">
                <a:solidFill>
                  <a:srgbClr val="C00000"/>
                </a:solidFill>
                <a:latin typeface="Times New Roman" panose="02020603050405020304" pitchFamily="18" charset="0"/>
                <a:ea typeface="微软雅黑" panose="020B0503020204020204" charset="-122"/>
              </a:rPr>
              <a:t>mol·L</a:t>
            </a:r>
            <a:r>
              <a:rPr lang="zh-CN" altLang="zh-CN" sz="2400" kern="100" baseline="300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charset="-122"/>
              </a:rPr>
              <a:t>1</a:t>
            </a:r>
            <a:r>
              <a:rPr lang="en-US" altLang="zh-CN" sz="2400" kern="100" dirty="0">
                <a:solidFill>
                  <a:srgbClr val="C00000"/>
                </a:solidFill>
                <a:latin typeface="Times New Roman" panose="02020603050405020304" pitchFamily="18" charset="0"/>
                <a:ea typeface="微软雅黑" panose="020B0503020204020204" charset="-122"/>
              </a:rPr>
              <a:t>·min</a:t>
            </a:r>
            <a:r>
              <a:rPr lang="zh-CN" altLang="zh-CN" sz="2400" kern="100" baseline="300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charset="-122"/>
              </a:rPr>
              <a:t>1</a:t>
            </a:r>
            <a:endParaRPr lang="zh-CN" altLang="en-US" dirty="0"/>
          </a:p>
        </p:txBody>
      </p:sp>
      <p:grpSp>
        <p:nvGrpSpPr>
          <p:cNvPr id="6" name="组合 5"/>
          <p:cNvGrpSpPr/>
          <p:nvPr/>
        </p:nvGrpSpPr>
        <p:grpSpPr>
          <a:xfrm>
            <a:off x="516000" y="3501008"/>
            <a:ext cx="11333100" cy="2808312"/>
            <a:chOff x="516000" y="3429000"/>
            <a:chExt cx="11333100" cy="2808312"/>
          </a:xfrm>
        </p:grpSpPr>
        <p:grpSp>
          <p:nvGrpSpPr>
            <p:cNvPr id="20" name="组合 19"/>
            <p:cNvGrpSpPr/>
            <p:nvPr/>
          </p:nvGrpSpPr>
          <p:grpSpPr>
            <a:xfrm>
              <a:off x="516000" y="3429000"/>
              <a:ext cx="11160000" cy="2808312"/>
              <a:chOff x="516000" y="1052736"/>
              <a:chExt cx="11160000" cy="2808312"/>
            </a:xfrm>
          </p:grpSpPr>
          <p:sp>
            <p:nvSpPr>
              <p:cNvPr id="21" name="圆角矩形 20"/>
              <p:cNvSpPr/>
              <p:nvPr/>
            </p:nvSpPr>
            <p:spPr>
              <a:xfrm>
                <a:off x="516000" y="1165626"/>
                <a:ext cx="11160000" cy="2695422"/>
              </a:xfrm>
              <a:prstGeom prst="roundRect">
                <a:avLst>
                  <a:gd name="adj" fmla="val 360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p:cNvSpPr/>
              <p:nvPr/>
            </p:nvSpPr>
            <p:spPr>
              <a:xfrm>
                <a:off x="728106" y="1052736"/>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p:cNvSpPr txBox="1"/>
              <p:nvPr/>
            </p:nvSpPr>
            <p:spPr>
              <a:xfrm>
                <a:off x="818418" y="1052736"/>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schemeClr val="bg1"/>
                  </a:solidFill>
                  <a:latin typeface="DOUYU Font" pitchFamily="2" charset="-122"/>
                  <a:ea typeface="DOUYU Font" pitchFamily="2" charset="-122"/>
                </a:endParaRPr>
              </a:p>
            </p:txBody>
          </p:sp>
          <p:sp>
            <p:nvSpPr>
              <p:cNvPr id="24" name="文本框 23"/>
              <p:cNvSpPr txBox="1"/>
              <p:nvPr/>
            </p:nvSpPr>
            <p:spPr>
              <a:xfrm>
                <a:off x="694238" y="1412776"/>
                <a:ext cx="10802361" cy="2238241"/>
              </a:xfrm>
              <a:prstGeom prst="rect">
                <a:avLst/>
              </a:prstGeom>
              <a:noFill/>
            </p:spPr>
            <p:txBody>
              <a:bodyPr wrap="square">
                <a:spAutoFit/>
              </a:bodyPr>
              <a:lstStyle/>
              <a:p>
                <a:pPr>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一定温度下，体积为</a:t>
                </a:r>
                <a:r>
                  <a:rPr lang="en-US" altLang="zh-CN" sz="2400" kern="100" dirty="0">
                    <a:latin typeface="Times New Roman" panose="02020603050405020304" pitchFamily="18" charset="0"/>
                    <a:ea typeface="宋体" panose="02010600030101010101" pitchFamily="2" charset="-122"/>
                  </a:rPr>
                  <a:t>1 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的容器中加入</a:t>
                </a:r>
                <a:r>
                  <a:rPr lang="en-US" altLang="zh-CN" sz="2400" kern="100" dirty="0">
                    <a:latin typeface="Times New Roman" panose="02020603050405020304" pitchFamily="18" charset="0"/>
                    <a:ea typeface="宋体" panose="02010600030101010101" pitchFamily="2" charset="-122"/>
                  </a:rPr>
                  <a:t>CaSO</a:t>
                </a:r>
                <a:r>
                  <a:rPr lang="en-US" altLang="zh-CN" sz="2400" kern="100" baseline="-25000" dirty="0">
                    <a:latin typeface="Times New Roman" panose="02020603050405020304" pitchFamily="18" charset="0"/>
                    <a:ea typeface="宋体" panose="02010600030101010101" pitchFamily="2" charset="-122"/>
                  </a:rPr>
                  <a:t>4</a:t>
                </a:r>
                <a:r>
                  <a:rPr lang="en-US" altLang="zh-CN" sz="2400" kern="100" dirty="0">
                    <a:latin typeface="Times New Roman" panose="02020603050405020304" pitchFamily="18" charset="0"/>
                    <a:ea typeface="宋体" panose="02010600030101010101" pitchFamily="2" charset="-122"/>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rPr>
                  <a:t>1 </a:t>
                </a:r>
                <a:r>
                  <a:rPr lang="en-US" altLang="zh-CN" sz="2400" kern="100" dirty="0" err="1">
                    <a:latin typeface="Times New Roman" panose="02020603050405020304" pitchFamily="18" charset="0"/>
                    <a:ea typeface="宋体" panose="02010600030101010101" pitchFamily="2" charset="-122"/>
                  </a:rPr>
                  <a:t>mol</a:t>
                </a:r>
                <a:r>
                  <a:rPr lang="en-US" altLang="zh-CN" sz="2400" kern="100" dirty="0">
                    <a:latin typeface="Times New Roman" panose="02020603050405020304" pitchFamily="18" charset="0"/>
                    <a:ea typeface="宋体" panose="02010600030101010101" pitchFamily="2" charset="-122"/>
                  </a:rPr>
                  <a:t> 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，若只发生反应</a:t>
                </a:r>
                <a:r>
                  <a:rPr lang="en-US" altLang="zh-CN" sz="2400" kern="100" dirty="0">
                    <a:latin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，图中</a:t>
                </a:r>
                <a:r>
                  <a:rPr lang="en-US" altLang="zh-CN" sz="2400" kern="100" dirty="0">
                    <a:latin typeface="Times New Roman" panose="02020603050405020304" pitchFamily="18" charset="0"/>
                    <a:ea typeface="宋体" panose="02010600030101010101" pitchFamily="2" charset="-122"/>
                  </a:rPr>
                  <a:t>2 min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时达到平衡状态，二氧化碳的物质的量为</a:t>
                </a:r>
                <a:r>
                  <a:rPr lang="en-US" altLang="zh-CN" sz="2400" kern="100" dirty="0">
                    <a:latin typeface="Times New Roman" panose="02020603050405020304" pitchFamily="18" charset="0"/>
                    <a:ea typeface="宋体" panose="02010600030101010101" pitchFamily="2" charset="-122"/>
                  </a:rPr>
                  <a:t>0.9 </a:t>
                </a:r>
                <a:r>
                  <a:rPr lang="en-US" altLang="zh-CN" sz="2400" kern="100" dirty="0" err="1">
                    <a:latin typeface="Times New Roman" panose="02020603050405020304" pitchFamily="18" charset="0"/>
                    <a:ea typeface="宋体" panose="02010600030101010101" pitchFamily="2" charset="-122"/>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，达到平衡状态消耗一氧化碳的物质的量为</a:t>
                </a:r>
                <a:r>
                  <a:rPr lang="en-US" altLang="zh-CN" sz="2400" kern="100" dirty="0">
                    <a:latin typeface="Times New Roman" panose="02020603050405020304" pitchFamily="18" charset="0"/>
                    <a:ea typeface="宋体" panose="02010600030101010101" pitchFamily="2" charset="-122"/>
                  </a:rPr>
                  <a:t>0.9 </a:t>
                </a:r>
                <a:r>
                  <a:rPr lang="en-US" altLang="zh-CN" sz="2400" kern="100" dirty="0" err="1">
                    <a:latin typeface="Times New Roman" panose="02020603050405020304" pitchFamily="18" charset="0"/>
                    <a:ea typeface="宋体" panose="02010600030101010101" pitchFamily="2" charset="-122"/>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kern="100" dirty="0">
                    <a:latin typeface="Times New Roman" panose="02020603050405020304" pitchFamily="18" charset="0"/>
                    <a:ea typeface="宋体" panose="02010600030101010101" pitchFamily="2" charset="-122"/>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2 min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内的平均反应速率</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400" kern="100" dirty="0">
                    <a:latin typeface="Times New Roman" panose="02020603050405020304" pitchFamily="18" charset="0"/>
                    <a:ea typeface="宋体" panose="02010600030101010101" pitchFamily="2" charset="-122"/>
                  </a:rPr>
                  <a:t>(CO)</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0.45 </a:t>
                </a:r>
                <a:r>
                  <a:rPr lang="en-US" altLang="zh-CN" sz="2400" kern="100" dirty="0" err="1">
                    <a:latin typeface="Times New Roman" panose="02020603050405020304" pitchFamily="18" charset="0"/>
                    <a:ea typeface="宋体" panose="02010600030101010101" pitchFamily="2" charset="-122"/>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rPr>
                  <a:t>1</a:t>
                </a:r>
                <a:r>
                  <a:rPr lang="en-US" altLang="zh-CN" sz="2400" kern="100" dirty="0">
                    <a:latin typeface="Times New Roman" panose="02020603050405020304" pitchFamily="18" charset="0"/>
                    <a:ea typeface="宋体" panose="02010600030101010101" pitchFamily="2" charset="-122"/>
                  </a:rPr>
                  <a:t>·min</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5" name="对象 4"/>
            <p:cNvGraphicFramePr>
              <a:graphicFrameLocks noChangeAspect="1"/>
            </p:cNvGraphicFramePr>
            <p:nvPr/>
          </p:nvGraphicFramePr>
          <p:xfrm>
            <a:off x="10058400" y="4848572"/>
            <a:ext cx="1790700" cy="1016000"/>
          </p:xfrm>
          <a:graphic>
            <a:graphicData uri="http://schemas.openxmlformats.org/presentationml/2006/ole">
              <mc:AlternateContent xmlns:mc="http://schemas.openxmlformats.org/markup-compatibility/2006">
                <mc:Choice xmlns:v="urn:schemas-microsoft-com:vml" Requires="v">
                  <p:oleObj spid="_x0000_s260111" name="文档" r:id="rId15" imgW="1798320" imgH="1031875" progId="Word.Document.12">
                    <p:embed/>
                  </p:oleObj>
                </mc:Choice>
                <mc:Fallback>
                  <p:oleObj name="文档" r:id="rId15" imgW="1798320" imgH="1031875" progId="Word.Document.12">
                    <p:embed/>
                    <p:pic>
                      <p:nvPicPr>
                        <p:cNvPr id="0" name="图片 260110"/>
                        <p:cNvPicPr/>
                        <p:nvPr/>
                      </p:nvPicPr>
                      <p:blipFill>
                        <a:blip r:embed="rId16"/>
                        <a:stretch>
                          <a:fillRect/>
                        </a:stretch>
                      </p:blipFill>
                      <p:spPr>
                        <a:xfrm>
                          <a:off x="10058400" y="4848572"/>
                          <a:ext cx="1790700" cy="1016000"/>
                        </a:xfrm>
                        <a:prstGeom prst="rect">
                          <a:avLst/>
                        </a:prstGeom>
                      </p:spPr>
                    </p:pic>
                  </p:oleObj>
                </mc:Fallback>
              </mc:AlternateContent>
            </a:graphicData>
          </a:graphic>
        </p:graphicFrame>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90000" y="980728"/>
            <a:ext cx="8154272"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曲线</a:t>
            </a:r>
            <a:r>
              <a:rPr lang="en-US" altLang="zh-CN"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表示过程与曲线</a:t>
            </a: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相比，改变的反应条件可能为</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________________________(</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答出一条即可</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1"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6" name="圆角矩形 15">
            <a:hlinkClick r:id="rId12" action="ppaction://hlinksldjump"/>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18" name="圆角矩形 17">
            <a:hlinkClick r:id="rId13" action="ppaction://hlinksldjump"/>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260098" name="Picture 2" descr="7-39"/>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2304" y="1159906"/>
            <a:ext cx="3032028" cy="190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612160" y="1616100"/>
            <a:ext cx="346761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加入催化剂</a:t>
            </a:r>
            <a:r>
              <a:rPr lang="en-US" altLang="zh-CN" sz="2400" kern="100" dirty="0">
                <a:solidFill>
                  <a:srgbClr val="C00000"/>
                </a:solidFill>
                <a:latin typeface="Times New Roman" panose="02020603050405020304" pitchFamily="18" charset="0"/>
                <a:ea typeface="微软雅黑" panose="020B0503020204020204" charset="-122"/>
              </a:rPr>
              <a:t>(</a:t>
            </a:r>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或增大压强</a:t>
            </a:r>
            <a:r>
              <a:rPr lang="en-US" altLang="zh-CN" sz="2400" kern="100" dirty="0">
                <a:solidFill>
                  <a:srgbClr val="C00000"/>
                </a:solidFill>
                <a:latin typeface="Times New Roman" panose="02020603050405020304" pitchFamily="18" charset="0"/>
                <a:ea typeface="微软雅黑" panose="020B0503020204020204" charset="-122"/>
              </a:rPr>
              <a:t>)</a:t>
            </a:r>
            <a:endParaRPr lang="zh-CN" altLang="en-US" dirty="0"/>
          </a:p>
        </p:txBody>
      </p:sp>
      <p:grpSp>
        <p:nvGrpSpPr>
          <p:cNvPr id="20" name="组合 19"/>
          <p:cNvGrpSpPr/>
          <p:nvPr/>
        </p:nvGrpSpPr>
        <p:grpSpPr>
          <a:xfrm>
            <a:off x="516000" y="3501008"/>
            <a:ext cx="11160000" cy="1656184"/>
            <a:chOff x="516000" y="1052736"/>
            <a:chExt cx="11160000" cy="1656184"/>
          </a:xfrm>
        </p:grpSpPr>
        <p:sp>
          <p:nvSpPr>
            <p:cNvPr id="22" name="圆角矩形 21"/>
            <p:cNvSpPr/>
            <p:nvPr/>
          </p:nvSpPr>
          <p:spPr>
            <a:xfrm>
              <a:off x="516000" y="1165626"/>
              <a:ext cx="11160000" cy="1543294"/>
            </a:xfrm>
            <a:prstGeom prst="roundRect">
              <a:avLst>
                <a:gd name="adj" fmla="val 466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3" name="矩形 22"/>
            <p:cNvSpPr/>
            <p:nvPr/>
          </p:nvSpPr>
          <p:spPr>
            <a:xfrm>
              <a:off x="728106" y="1052736"/>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p:cNvSpPr txBox="1"/>
            <p:nvPr/>
          </p:nvSpPr>
          <p:spPr>
            <a:xfrm>
              <a:off x="818418" y="1052736"/>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schemeClr val="bg1"/>
                </a:solidFill>
                <a:latin typeface="DOUYU Font" pitchFamily="2" charset="-122"/>
                <a:ea typeface="DOUYU Font" pitchFamily="2" charset="-122"/>
              </a:endParaRPr>
            </a:p>
          </p:txBody>
        </p:sp>
        <p:sp>
          <p:nvSpPr>
            <p:cNvPr id="25" name="文本框 24"/>
            <p:cNvSpPr txBox="1"/>
            <p:nvPr/>
          </p:nvSpPr>
          <p:spPr>
            <a:xfrm>
              <a:off x="694238" y="1412776"/>
              <a:ext cx="10802361" cy="1200329"/>
            </a:xfrm>
            <a:prstGeom prst="rect">
              <a:avLst/>
            </a:prstGeom>
            <a:noFill/>
          </p:spPr>
          <p:txBody>
            <a:bodyPr wrap="square">
              <a:spAutoFit/>
            </a:bodyPr>
            <a:lstStyle/>
            <a:p>
              <a:pPr>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a:t>
              </a:r>
              <a:r>
                <a:rPr lang="en-US" altLang="zh-CN" sz="2400" kern="100" dirty="0">
                  <a:latin typeface="Times New Roman" panose="02020603050405020304" pitchFamily="18" charset="0"/>
                  <a:ea typeface="宋体" panose="02010600030101010101" pitchFamily="2" charset="-122"/>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表示过程与曲线</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相比，曲线斜率增大，反应速率增大，改变的反应条件可能为加入催化剂或增大压强</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90000" y="980728"/>
            <a:ext cx="8154272"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charset="-122"/>
                <a:cs typeface="Times New Roman" panose="02020603050405020304" pitchFamily="18" charset="0"/>
              </a:rPr>
              <a:t>③</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若要提高反应体系中</a:t>
            </a:r>
            <a:r>
              <a:rPr lang="en-US" altLang="zh-CN" kern="100" dirty="0">
                <a:latin typeface="Times New Roman" panose="02020603050405020304" pitchFamily="18" charset="0"/>
                <a:ea typeface="微软雅黑" panose="020B050302020402020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的体积分数，可采取的措施为</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__________</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1"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6" name="圆角矩形 15">
            <a:hlinkClick r:id="rId12" action="ppaction://hlinksldjump"/>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18" name="圆角矩形 17">
            <a:hlinkClick r:id="rId13" action="ppaction://hlinksldjump"/>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260098" name="Picture 2" descr="7-39"/>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2304" y="1159906"/>
            <a:ext cx="3032028" cy="190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03764" y="1640068"/>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降低温度</a:t>
            </a:r>
            <a:endParaRPr lang="zh-CN" altLang="en-US" dirty="0"/>
          </a:p>
        </p:txBody>
      </p:sp>
      <p:grpSp>
        <p:nvGrpSpPr>
          <p:cNvPr id="19" name="组合 18"/>
          <p:cNvGrpSpPr/>
          <p:nvPr/>
        </p:nvGrpSpPr>
        <p:grpSpPr>
          <a:xfrm>
            <a:off x="516000" y="3501008"/>
            <a:ext cx="11160000" cy="1728192"/>
            <a:chOff x="516000" y="1052736"/>
            <a:chExt cx="11160000" cy="1728192"/>
          </a:xfrm>
        </p:grpSpPr>
        <p:sp>
          <p:nvSpPr>
            <p:cNvPr id="20" name="圆角矩形 19"/>
            <p:cNvSpPr/>
            <p:nvPr/>
          </p:nvSpPr>
          <p:spPr>
            <a:xfrm>
              <a:off x="516000" y="1165626"/>
              <a:ext cx="11160000" cy="1615302"/>
            </a:xfrm>
            <a:prstGeom prst="roundRect">
              <a:avLst>
                <a:gd name="adj" fmla="val 466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p:cNvSpPr/>
            <p:nvPr/>
          </p:nvSpPr>
          <p:spPr>
            <a:xfrm>
              <a:off x="728106" y="1052736"/>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p:cNvSpPr txBox="1"/>
            <p:nvPr/>
          </p:nvSpPr>
          <p:spPr>
            <a:xfrm>
              <a:off x="818418" y="1052736"/>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schemeClr val="bg1"/>
                </a:solidFill>
                <a:latin typeface="DOUYU Font" pitchFamily="2" charset="-122"/>
                <a:ea typeface="DOUYU Font" pitchFamily="2" charset="-122"/>
              </a:endParaRPr>
            </a:p>
          </p:txBody>
        </p:sp>
        <p:sp>
          <p:nvSpPr>
            <p:cNvPr id="23" name="文本框 22"/>
            <p:cNvSpPr txBox="1"/>
            <p:nvPr/>
          </p:nvSpPr>
          <p:spPr>
            <a:xfrm>
              <a:off x="694238" y="1412776"/>
              <a:ext cx="10802361" cy="1200329"/>
            </a:xfrm>
            <a:prstGeom prst="rect">
              <a:avLst/>
            </a:prstGeom>
            <a:noFill/>
          </p:spPr>
          <p:txBody>
            <a:bodyPr wrap="square">
              <a:spAutoFit/>
            </a:bodyPr>
            <a:lstStyle/>
            <a:p>
              <a:pPr>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反应</a:t>
              </a:r>
              <a:r>
                <a:rPr lang="en-US" altLang="zh-CN" sz="2400" kern="100" dirty="0">
                  <a:latin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是体积不变的放热反应，若要提高反应体系中</a:t>
              </a:r>
              <a:r>
                <a:rPr lang="en-US" altLang="zh-CN" sz="2400" kern="100" dirty="0">
                  <a:latin typeface="Times New Roman" panose="02020603050405020304" pitchFamily="18" charset="0"/>
                  <a:ea typeface="宋体" panose="02010600030101010101" pitchFamily="2" charset="-122"/>
                </a:rPr>
                <a:t>CO</a:t>
              </a:r>
              <a:r>
                <a:rPr lang="en-US" altLang="zh-CN" sz="2400" kern="100" baseline="-25000" dirty="0">
                  <a:latin typeface="Times New Roman" panose="02020603050405020304" pitchFamily="18" charset="0"/>
                  <a:ea typeface="宋体" panose="02010600030101010101" pitchFamily="2" charset="-122"/>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的体积分数，需要使平衡正向移动，降低温度反应正向进行。</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90000" y="1134055"/>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一定温度下，向恒容密闭容器中加入</a:t>
            </a:r>
            <a:r>
              <a:rPr lang="en-US" altLang="zh-CN" kern="100" dirty="0">
                <a:latin typeface="Times New Roman" panose="02020603050405020304" pitchFamily="18" charset="0"/>
                <a:ea typeface="微软雅黑" panose="020B0503020204020204" charset="-122"/>
                <a:cs typeface="Courier New" panose="02070309020205020404" pitchFamily="49" charset="0"/>
              </a:rPr>
              <a:t>CaSO</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4</a:t>
            </a:r>
            <a:r>
              <a:rPr lang="en-US" altLang="zh-CN" kern="100" dirty="0">
                <a:latin typeface="Times New Roman" panose="02020603050405020304" pitchFamily="18" charset="0"/>
                <a:ea typeface="微软雅黑" panose="020B0503020204020204" charset="-122"/>
                <a:cs typeface="Courier New" panose="02070309020205020404" pitchFamily="49" charset="0"/>
              </a:rPr>
              <a:t>(s)</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charset="-122"/>
                <a:cs typeface="Courier New" panose="02070309020205020404" pitchFamily="49" charset="0"/>
              </a:rPr>
              <a:t> CO</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，下列能说明反应</a:t>
            </a:r>
            <a:r>
              <a:rPr lang="en-US" altLang="zh-CN" kern="100" dirty="0">
                <a:latin typeface="宋体" panose="02010600030101010101" pitchFamily="2" charset="-122"/>
                <a:ea typeface="微软雅黑" panose="020B050302020402020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和反应</a:t>
            </a:r>
            <a:r>
              <a:rPr lang="en-US" altLang="zh-CN" kern="100" dirty="0">
                <a:latin typeface="宋体" panose="02010600030101010101" pitchFamily="2" charset="-122"/>
                <a:ea typeface="微软雅黑" panose="020B050302020402020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同时发生的是</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____(</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填字母</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反应后气体能使品红褪色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反应过程中，</a:t>
            </a:r>
            <a:r>
              <a:rPr lang="en-US" altLang="zh-CN" kern="100" dirty="0">
                <a:latin typeface="Times New Roman" panose="02020603050405020304" pitchFamily="18" charset="0"/>
                <a:ea typeface="微软雅黑" panose="020B0503020204020204" charset="-122"/>
                <a:cs typeface="Courier New" panose="02070309020205020404" pitchFamily="49" charset="0"/>
              </a:rPr>
              <a:t>CO</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的体积分数逐渐减小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反应体系达到平衡之前，</a:t>
            </a:r>
            <a:r>
              <a:rPr lang="en-US" altLang="zh-CN" kern="100" dirty="0">
                <a:latin typeface="Times New Roman" panose="02020603050405020304" pitchFamily="18" charset="0"/>
                <a:ea typeface="微软雅黑" panose="020B050302020402020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两种气体的浓度之比随时间发生变化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d.</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体系压强逐渐增大</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1"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6" name="圆角矩形 15">
            <a:hlinkClick r:id="rId12" action="ppaction://hlinksldjump"/>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18" name="圆角矩形 17">
            <a:hlinkClick r:id="rId13" action="ppaction://hlinksldjump"/>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 name="矩形 2"/>
          <p:cNvSpPr/>
          <p:nvPr/>
        </p:nvSpPr>
        <p:spPr>
          <a:xfrm>
            <a:off x="3357858" y="1782127"/>
            <a:ext cx="32092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charset="-122"/>
              </a:rPr>
              <a:t>c</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1"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6" name="圆角矩形 15">
            <a:hlinkClick r:id="rId12" action="ppaction://hlinksldjump"/>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18" name="圆角矩形 17">
            <a:hlinkClick r:id="rId13" action="ppaction://hlinksldjump"/>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pSp>
        <p:nvGrpSpPr>
          <p:cNvPr id="19" name="组合 18"/>
          <p:cNvGrpSpPr/>
          <p:nvPr/>
        </p:nvGrpSpPr>
        <p:grpSpPr>
          <a:xfrm>
            <a:off x="516000" y="1556792"/>
            <a:ext cx="11160000" cy="2736304"/>
            <a:chOff x="516000" y="1052736"/>
            <a:chExt cx="11160000" cy="2736304"/>
          </a:xfrm>
        </p:grpSpPr>
        <p:sp>
          <p:nvSpPr>
            <p:cNvPr id="20" name="圆角矩形 19"/>
            <p:cNvSpPr/>
            <p:nvPr/>
          </p:nvSpPr>
          <p:spPr>
            <a:xfrm>
              <a:off x="516000" y="1165626"/>
              <a:ext cx="11160000" cy="2623414"/>
            </a:xfrm>
            <a:prstGeom prst="roundRect">
              <a:avLst>
                <a:gd name="adj" fmla="val 466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p:cNvSpPr/>
            <p:nvPr/>
          </p:nvSpPr>
          <p:spPr>
            <a:xfrm>
              <a:off x="728106" y="1052736"/>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p:cNvSpPr txBox="1"/>
            <p:nvPr/>
          </p:nvSpPr>
          <p:spPr>
            <a:xfrm>
              <a:off x="818418" y="1052736"/>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schemeClr val="bg1"/>
                </a:solidFill>
                <a:latin typeface="DOUYU Font" pitchFamily="2" charset="-122"/>
                <a:ea typeface="DOUYU Font" pitchFamily="2" charset="-122"/>
              </a:endParaRPr>
            </a:p>
          </p:txBody>
        </p:sp>
        <p:sp>
          <p:nvSpPr>
            <p:cNvPr id="23" name="文本框 22"/>
            <p:cNvSpPr txBox="1"/>
            <p:nvPr/>
          </p:nvSpPr>
          <p:spPr>
            <a:xfrm>
              <a:off x="694238" y="1412776"/>
              <a:ext cx="10802361" cy="2238241"/>
            </a:xfrm>
            <a:prstGeom prst="rect">
              <a:avLst/>
            </a:prstGeom>
            <a:noFill/>
          </p:spPr>
          <p:txBody>
            <a:bodyPr wrap="square">
              <a:spAutoFit/>
            </a:bodyPr>
            <a:lstStyle/>
            <a:p>
              <a:pPr>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反应后气体能使品红褪色，只能说明生成了</a:t>
              </a:r>
              <a:r>
                <a:rPr lang="en-US" altLang="zh-CN" sz="2400" kern="100" dirty="0">
                  <a:latin typeface="Times New Roman" panose="02020603050405020304" pitchFamily="18" charset="0"/>
                  <a:ea typeface="宋体" panose="02010600030101010101" pitchFamily="2" charset="-122"/>
                </a:rPr>
                <a:t>SO</a:t>
              </a:r>
              <a:r>
                <a:rPr lang="en-US" altLang="zh-CN" sz="2400" kern="100" baseline="-25000" dirty="0">
                  <a:latin typeface="Times New Roman" panose="02020603050405020304" pitchFamily="18" charset="0"/>
                  <a:ea typeface="宋体" panose="02010600030101010101" pitchFamily="2" charset="-122"/>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，可能只发生反应</a:t>
              </a:r>
              <a:r>
                <a:rPr lang="en-US" altLang="zh-CN" sz="2400" kern="100" dirty="0">
                  <a:latin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的体积分数逐渐减小，也可能只发生反应</a:t>
              </a:r>
              <a:r>
                <a:rPr lang="en-US" altLang="zh-CN" sz="2400" kern="100" dirty="0">
                  <a:latin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压强</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逐渐增大，说明气体物质的量增多，反应</a:t>
              </a:r>
              <a:r>
                <a:rPr lang="en-US" altLang="zh-CN" sz="2400" kern="100" dirty="0">
                  <a:latin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一定发生，不能确定反应</a:t>
              </a:r>
              <a:r>
                <a:rPr lang="en-US" altLang="zh-CN" sz="2400" kern="100" dirty="0">
                  <a:latin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是否发生，故</a:t>
              </a:r>
              <a:r>
                <a:rPr lang="en-US" altLang="zh-CN" sz="2400" kern="100" dirty="0">
                  <a:latin typeface="Times New Roman" panose="02020603050405020304" pitchFamily="18" charset="0"/>
                  <a:ea typeface="宋体" panose="02010600030101010101" pitchFamily="2" charset="-122"/>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90000" y="836712"/>
            <a:ext cx="11412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13.(1)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向甲、乙两个均为</a:t>
            </a:r>
            <a:r>
              <a:rPr lang="en-US" altLang="zh-CN" kern="100" dirty="0">
                <a:latin typeface="Times New Roman" panose="02020603050405020304" pitchFamily="18" charset="0"/>
                <a:ea typeface="微软雅黑" panose="020B0503020204020204" charset="-122"/>
                <a:cs typeface="Courier New" panose="02070309020205020404" pitchFamily="49" charset="0"/>
              </a:rPr>
              <a:t>1 L</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的密闭容器中，分别充入</a:t>
            </a:r>
            <a:r>
              <a:rPr lang="en-US" altLang="zh-CN" kern="100" dirty="0">
                <a:latin typeface="Times New Roman" panose="02020603050405020304" pitchFamily="18" charset="0"/>
                <a:ea typeface="微软雅黑" panose="020B0503020204020204" charset="-122"/>
                <a:cs typeface="Courier New" panose="02070309020205020404" pitchFamily="49" charset="0"/>
              </a:rPr>
              <a:t>5 </a:t>
            </a:r>
            <a:r>
              <a:rPr lang="en-US" altLang="zh-CN" kern="100" dirty="0" err="1">
                <a:latin typeface="Times New Roman" panose="02020603050405020304" pitchFamily="18" charset="0"/>
                <a:ea typeface="微软雅黑" panose="020B050302020402020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charset="-122"/>
                <a:cs typeface="Courier New" panose="02070309020205020404" pitchFamily="49" charset="0"/>
              </a:rPr>
              <a:t> SO</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charset="-122"/>
                <a:cs typeface="Courier New" panose="02070309020205020404" pitchFamily="49" charset="0"/>
              </a:rPr>
              <a:t>3 </a:t>
            </a:r>
            <a:r>
              <a:rPr lang="en-US" altLang="zh-CN" kern="100" dirty="0" err="1">
                <a:latin typeface="Times New Roman" panose="02020603050405020304" pitchFamily="18" charset="0"/>
                <a:ea typeface="微软雅黑" panose="020B050302020402020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charset="-122"/>
                <a:cs typeface="Courier New" panose="02070309020205020404" pitchFamily="49" charset="0"/>
              </a:rPr>
              <a:t> O</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，发生反应：</a:t>
            </a:r>
            <a:r>
              <a:rPr lang="en-US" altLang="zh-CN" kern="100" dirty="0">
                <a:latin typeface="Times New Roman" panose="02020603050405020304" pitchFamily="18" charset="0"/>
                <a:ea typeface="微软雅黑" panose="020B0503020204020204" charset="-122"/>
                <a:cs typeface="Courier New" panose="02070309020205020404" pitchFamily="49" charset="0"/>
              </a:rPr>
              <a:t>2SO</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latin typeface="Times New Roman" panose="02020603050405020304" pitchFamily="18" charset="0"/>
                <a:ea typeface="微软雅黑" panose="020B0503020204020204" charset="-122"/>
                <a:cs typeface="Courier New" panose="02070309020205020404" pitchFamily="49" charset="0"/>
              </a:rPr>
              <a:t>(g)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latin typeface="Times New Roman" panose="02020603050405020304" pitchFamily="18" charset="0"/>
                <a:ea typeface="微软雅黑" panose="020B0503020204020204" charset="-122"/>
                <a:cs typeface="Courier New" panose="02070309020205020404" pitchFamily="49" charset="0"/>
              </a:rPr>
              <a:t>(g</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r>
              <a:rPr lang="en-US" altLang="zh-CN" kern="100" dirty="0" smtClean="0">
                <a:latin typeface="ZBFH"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2SO</a:t>
            </a:r>
            <a:r>
              <a:rPr lang="en-US" altLang="zh-CN" kern="100" baseline="-25000" dirty="0" smtClean="0">
                <a:latin typeface="Times New Roman" panose="02020603050405020304" pitchFamily="18" charset="0"/>
                <a:ea typeface="微软雅黑" panose="020B050302020402020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(g</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dirty="0">
                <a:latin typeface="Times New Roman" panose="02020603050405020304" pitchFamily="18" charset="0"/>
                <a:ea typeface="微软雅黑" panose="020B0503020204020204" charset="-122"/>
                <a:cs typeface="Courier New" panose="02070309020205020404" pitchFamily="49" charset="0"/>
              </a:rPr>
              <a:t>&lt;0</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。甲容器在温度为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的条件下反应，达到平衡时</a:t>
            </a:r>
            <a:r>
              <a:rPr lang="en-US" altLang="zh-CN" kern="100" dirty="0">
                <a:latin typeface="Times New Roman" panose="02020603050405020304" pitchFamily="18" charset="0"/>
                <a:ea typeface="微软雅黑" panose="020B050302020402020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的物质的量为</a:t>
            </a:r>
            <a:r>
              <a:rPr lang="en-US" altLang="zh-CN" kern="100" dirty="0">
                <a:latin typeface="Times New Roman" panose="02020603050405020304" pitchFamily="18" charset="0"/>
                <a:ea typeface="微软雅黑" panose="020B0503020204020204" charset="-122"/>
                <a:cs typeface="Courier New" panose="02070309020205020404" pitchFamily="49" charset="0"/>
              </a:rPr>
              <a:t>4.5 </a:t>
            </a:r>
            <a:r>
              <a:rPr lang="en-US" altLang="zh-CN" kern="100" dirty="0" err="1">
                <a:latin typeface="Times New Roman" panose="02020603050405020304" pitchFamily="18" charset="0"/>
                <a:ea typeface="微软雅黑" panose="020B0503020204020204" charset="-122"/>
                <a:cs typeface="Courier New" panose="02070309020205020404" pitchFamily="49" charset="0"/>
              </a:rPr>
              <a:t>mol</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；乙容器在温度为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的条件下反应，达到平衡时</a:t>
            </a:r>
            <a:r>
              <a:rPr lang="en-US" altLang="zh-CN" kern="100" dirty="0">
                <a:latin typeface="Times New Roman" panose="02020603050405020304" pitchFamily="18" charset="0"/>
                <a:ea typeface="微软雅黑" panose="020B050302020402020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的物质的量为</a:t>
            </a:r>
            <a:r>
              <a:rPr lang="en-US" altLang="zh-CN" kern="100" dirty="0">
                <a:latin typeface="Times New Roman" panose="02020603050405020304" pitchFamily="18" charset="0"/>
                <a:ea typeface="微软雅黑" panose="020B0503020204020204" charset="-122"/>
                <a:cs typeface="Courier New" panose="02070309020205020404" pitchFamily="49" charset="0"/>
              </a:rPr>
              <a:t>4.6 </a:t>
            </a:r>
            <a:r>
              <a:rPr lang="en-US" altLang="zh-CN" kern="100" dirty="0" err="1">
                <a:latin typeface="Times New Roman" panose="02020603050405020304" pitchFamily="18" charset="0"/>
                <a:ea typeface="微软雅黑" panose="020B0503020204020204" charset="-122"/>
                <a:cs typeface="Courier New" panose="02070309020205020404" pitchFamily="49" charset="0"/>
              </a:rPr>
              <a:t>mol</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。则</a:t>
            </a:r>
            <a:r>
              <a:rPr lang="en-US" altLang="zh-CN" i="1" kern="100" dirty="0" smtClean="0">
                <a:latin typeface="Times New Roman" panose="02020603050405020304" pitchFamily="18" charset="0"/>
                <a:ea typeface="微软雅黑" panose="020B0503020204020204" charset="-122"/>
                <a:cs typeface="Courier New" panose="02070309020205020404" pitchFamily="49" charset="0"/>
              </a:rPr>
              <a:t>T</a:t>
            </a:r>
            <a:r>
              <a:rPr lang="en-US" altLang="zh-CN" kern="100" baseline="-25000" dirty="0" smtClean="0">
                <a:latin typeface="Times New Roman" panose="02020603050405020304" pitchFamily="18" charset="0"/>
                <a:ea typeface="微软雅黑" panose="020B0503020204020204" charset="-122"/>
                <a:cs typeface="Courier New" panose="02070309020205020404" pitchFamily="49" charset="0"/>
              </a:rPr>
              <a:t>1</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____</a:t>
            </a:r>
            <a:r>
              <a:rPr lang="en-US" altLang="zh-CN" i="1" kern="100" dirty="0">
                <a:latin typeface="Times New Roman" panose="02020603050405020304" pitchFamily="18" charset="0"/>
                <a:ea typeface="微软雅黑" panose="020B050302020402020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填</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&gt;</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或</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&lt;</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。甲容器中反应的平衡常数</a:t>
            </a:r>
            <a:r>
              <a:rPr lang="en-US" altLang="zh-CN" i="1" kern="100" dirty="0">
                <a:latin typeface="Times New Roman" panose="02020603050405020304" pitchFamily="18" charset="0"/>
                <a:ea typeface="微软雅黑" panose="020B0503020204020204" charset="-122"/>
                <a:cs typeface="Courier New" panose="02070309020205020404" pitchFamily="49" charset="0"/>
              </a:rPr>
              <a:t>K</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_____</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1"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3" name="圆角矩形 22">
            <a:hlinkClick r:id="rId12" action="ppaction://hlinksldjump"/>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4" name="圆角矩形 23">
            <a:hlinkClick r:id="rId13" action="ppaction://hlinksldjump"/>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graphicFrame>
        <p:nvGraphicFramePr>
          <p:cNvPr id="16" name="对象 15"/>
          <p:cNvGraphicFramePr>
            <a:graphicFrameLocks noChangeAspect="1"/>
          </p:cNvGraphicFramePr>
          <p:nvPr/>
        </p:nvGraphicFramePr>
        <p:xfrm>
          <a:off x="2593077" y="1616100"/>
          <a:ext cx="1098550" cy="611188"/>
        </p:xfrm>
        <a:graphic>
          <a:graphicData uri="http://schemas.openxmlformats.org/presentationml/2006/ole">
            <mc:AlternateContent xmlns:mc="http://schemas.openxmlformats.org/markup-compatibility/2006">
              <mc:Choice xmlns:v="urn:schemas-microsoft-com:vml" Requires="v">
                <p:oleObj spid="_x0000_s263181" name="文档" r:id="rId14" imgW="1100455" imgH="612775" progId="Word.Document.12">
                  <p:embed/>
                </p:oleObj>
              </mc:Choice>
              <mc:Fallback>
                <p:oleObj name="文档" r:id="rId14" imgW="1100455" imgH="612775" progId="Word.Document.12">
                  <p:embed/>
                  <p:pic>
                    <p:nvPicPr>
                      <p:cNvPr id="0" name="图片 263180"/>
                      <p:cNvPicPr/>
                      <p:nvPr/>
                    </p:nvPicPr>
                    <p:blipFill>
                      <a:blip r:embed="rId15"/>
                      <a:stretch>
                        <a:fillRect/>
                      </a:stretch>
                    </p:blipFill>
                    <p:spPr>
                      <a:xfrm>
                        <a:off x="2593077" y="1616100"/>
                        <a:ext cx="1098550" cy="611188"/>
                      </a:xfrm>
                      <a:prstGeom prst="rect">
                        <a:avLst/>
                      </a:prstGeom>
                    </p:spPr>
                  </p:pic>
                </p:oleObj>
              </mc:Fallback>
            </mc:AlternateContent>
          </a:graphicData>
        </a:graphic>
      </p:graphicFrame>
      <p:sp>
        <p:nvSpPr>
          <p:cNvPr id="3" name="矩形 2"/>
          <p:cNvSpPr/>
          <p:nvPr/>
        </p:nvSpPr>
        <p:spPr>
          <a:xfrm>
            <a:off x="3505962" y="2636912"/>
            <a:ext cx="357790"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charset="-122"/>
              </a:rPr>
              <a:t>&gt;</a:t>
            </a:r>
            <a:endParaRPr lang="zh-CN" altLang="en-US" dirty="0"/>
          </a:p>
        </p:txBody>
      </p:sp>
      <p:sp>
        <p:nvSpPr>
          <p:cNvPr id="19" name="矩形 18"/>
          <p:cNvSpPr/>
          <p:nvPr/>
        </p:nvSpPr>
        <p:spPr>
          <a:xfrm>
            <a:off x="10920536" y="2603004"/>
            <a:ext cx="646331"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charset="-122"/>
              </a:rPr>
              <a:t>108</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1"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3" name="圆角矩形 22">
            <a:hlinkClick r:id="rId12" action="ppaction://hlinksldjump"/>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4" name="圆角矩形 23">
            <a:hlinkClick r:id="rId13" action="ppaction://hlinksldjump"/>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grpSp>
        <p:nvGrpSpPr>
          <p:cNvPr id="5" name="组合 4"/>
          <p:cNvGrpSpPr/>
          <p:nvPr/>
        </p:nvGrpSpPr>
        <p:grpSpPr>
          <a:xfrm>
            <a:off x="516000" y="1052736"/>
            <a:ext cx="11160000" cy="4837236"/>
            <a:chOff x="516000" y="1052736"/>
            <a:chExt cx="11160000" cy="4837236"/>
          </a:xfrm>
        </p:grpSpPr>
        <p:graphicFrame>
          <p:nvGraphicFramePr>
            <p:cNvPr id="16" name="对象 15"/>
            <p:cNvGraphicFramePr>
              <a:graphicFrameLocks noChangeAspect="1"/>
            </p:cNvGraphicFramePr>
            <p:nvPr/>
          </p:nvGraphicFramePr>
          <p:xfrm>
            <a:off x="4996868" y="2697609"/>
            <a:ext cx="1098550" cy="611188"/>
          </p:xfrm>
          <a:graphic>
            <a:graphicData uri="http://schemas.openxmlformats.org/presentationml/2006/ole">
              <mc:AlternateContent xmlns:mc="http://schemas.openxmlformats.org/markup-compatibility/2006">
                <mc:Choice xmlns:v="urn:schemas-microsoft-com:vml" Requires="v">
                  <p:oleObj spid="_x0000_s264216" name="文档" r:id="rId14" imgW="1100455" imgH="612775" progId="Word.Document.12">
                    <p:embed/>
                  </p:oleObj>
                </mc:Choice>
                <mc:Fallback>
                  <p:oleObj name="文档" r:id="rId14" imgW="1100455" imgH="612775" progId="Word.Document.12">
                    <p:embed/>
                    <p:pic>
                      <p:nvPicPr>
                        <p:cNvPr id="0" name="图片 264215"/>
                        <p:cNvPicPr/>
                        <p:nvPr/>
                      </p:nvPicPr>
                      <p:blipFill>
                        <a:blip r:embed="rId15"/>
                        <a:stretch>
                          <a:fillRect/>
                        </a:stretch>
                      </p:blipFill>
                      <p:spPr>
                        <a:xfrm>
                          <a:off x="4996868" y="2697609"/>
                          <a:ext cx="1098550" cy="611188"/>
                        </a:xfrm>
                        <a:prstGeom prst="rect">
                          <a:avLst/>
                        </a:prstGeom>
                      </p:spPr>
                    </p:pic>
                  </p:oleObj>
                </mc:Fallback>
              </mc:AlternateContent>
            </a:graphicData>
          </a:graphic>
        </p:graphicFrame>
        <p:grpSp>
          <p:nvGrpSpPr>
            <p:cNvPr id="20" name="组合 19"/>
            <p:cNvGrpSpPr/>
            <p:nvPr/>
          </p:nvGrpSpPr>
          <p:grpSpPr>
            <a:xfrm>
              <a:off x="516000" y="1052736"/>
              <a:ext cx="11160000" cy="4608512"/>
              <a:chOff x="516000" y="1052736"/>
              <a:chExt cx="11160000" cy="4608512"/>
            </a:xfrm>
          </p:grpSpPr>
          <p:sp>
            <p:nvSpPr>
              <p:cNvPr id="21" name="圆角矩形 20"/>
              <p:cNvSpPr/>
              <p:nvPr/>
            </p:nvSpPr>
            <p:spPr>
              <a:xfrm>
                <a:off x="516000" y="1165626"/>
                <a:ext cx="11160000" cy="4495622"/>
              </a:xfrm>
              <a:prstGeom prst="roundRect">
                <a:avLst>
                  <a:gd name="adj" fmla="val 278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p:cNvSpPr/>
              <p:nvPr/>
            </p:nvSpPr>
            <p:spPr>
              <a:xfrm>
                <a:off x="728106" y="1052736"/>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p:cNvSpPr txBox="1"/>
              <p:nvPr/>
            </p:nvSpPr>
            <p:spPr>
              <a:xfrm>
                <a:off x="818418" y="1052736"/>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schemeClr val="bg1"/>
                  </a:solidFill>
                  <a:latin typeface="DOUYU Font" pitchFamily="2" charset="-122"/>
                  <a:ea typeface="DOUYU Font" pitchFamily="2" charset="-122"/>
                </a:endParaRPr>
              </a:p>
            </p:txBody>
          </p:sp>
          <p:sp>
            <p:nvSpPr>
              <p:cNvPr id="26" name="文本框 25"/>
              <p:cNvSpPr txBox="1"/>
              <p:nvPr/>
            </p:nvSpPr>
            <p:spPr>
              <a:xfrm>
                <a:off x="694238" y="1412776"/>
                <a:ext cx="10802361" cy="3346237"/>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该反应为放热反应，温度越高，生成的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越少，达到平衡时甲容器中生成的三氧化硫的物质的量少，则甲容器的温度高，即</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2SO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2SO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5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4.5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2.25        4.5</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dirty="0">
                    <a:latin typeface="Times New Roman" panose="02020603050405020304" pitchFamily="18" charset="0"/>
                    <a:ea typeface="宋体" panose="02010600030101010101" pitchFamily="2" charset="-122"/>
                  </a:rPr>
                  <a:t>/(</a:t>
                </a:r>
                <a:r>
                  <a:rPr lang="en-US" altLang="zh-CN" sz="2400" kern="100" dirty="0" err="1">
                    <a:latin typeface="Times New Roman" panose="02020603050405020304" pitchFamily="18" charset="0"/>
                    <a:ea typeface="宋体" panose="02010600030101010101" pitchFamily="2" charset="-122"/>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rPr>
                  <a:t>1</a:t>
                </a:r>
                <a:r>
                  <a:rPr lang="en-US" altLang="zh-CN" sz="2400" kern="100" dirty="0">
                    <a:latin typeface="Times New Roman" panose="02020603050405020304" pitchFamily="18" charset="0"/>
                    <a:ea typeface="宋体" panose="02010600030101010101" pitchFamily="2" charset="-122"/>
                  </a:rPr>
                  <a:t>)    </a:t>
                </a:r>
                <a:r>
                  <a:rPr lang="en-US" altLang="zh-CN" sz="2400" kern="100" dirty="0" smtClean="0">
                    <a:latin typeface="Times New Roman" panose="02020603050405020304" pitchFamily="18" charset="0"/>
                    <a:ea typeface="宋体" panose="02010600030101010101" pitchFamily="2" charset="-122"/>
                  </a:rPr>
                  <a:t>0.5            0.75        4.5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2" name="对象 1"/>
            <p:cNvGraphicFramePr>
              <a:graphicFrameLocks noChangeAspect="1"/>
            </p:cNvGraphicFramePr>
            <p:nvPr/>
          </p:nvGraphicFramePr>
          <p:xfrm>
            <a:off x="767408" y="4770784"/>
            <a:ext cx="6176962" cy="1119188"/>
          </p:xfrm>
          <a:graphic>
            <a:graphicData uri="http://schemas.openxmlformats.org/presentationml/2006/ole">
              <mc:AlternateContent xmlns:mc="http://schemas.openxmlformats.org/markup-compatibility/2006">
                <mc:Choice xmlns:v="urn:schemas-microsoft-com:vml" Requires="v">
                  <p:oleObj spid="_x0000_s264217" name="文档" r:id="rId16" imgW="6178550" imgH="1120140" progId="Word.Document.12">
                    <p:embed/>
                  </p:oleObj>
                </mc:Choice>
                <mc:Fallback>
                  <p:oleObj name="文档" r:id="rId16" imgW="6178550" imgH="1120140" progId="Word.Document.12">
                    <p:embed/>
                    <p:pic>
                      <p:nvPicPr>
                        <p:cNvPr id="0" name="图片 264216"/>
                        <p:cNvPicPr/>
                        <p:nvPr/>
                      </p:nvPicPr>
                      <p:blipFill>
                        <a:blip r:embed="rId17"/>
                        <a:stretch>
                          <a:fillRect/>
                        </a:stretch>
                      </p:blipFill>
                      <p:spPr>
                        <a:xfrm>
                          <a:off x="767408" y="4770784"/>
                          <a:ext cx="6176962" cy="1119188"/>
                        </a:xfrm>
                        <a:prstGeom prst="rect">
                          <a:avLst/>
                        </a:prstGeom>
                      </p:spPr>
                    </p:pic>
                  </p:oleObj>
                </mc:Fallback>
              </mc:AlternateContent>
            </a:graphicData>
          </a:graphic>
        </p:graphicFrame>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90000" y="836712"/>
            <a:ext cx="8010256"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如图所示，</a:t>
            </a:r>
            <a:r>
              <a:rPr lang="en-US" altLang="zh-CN" kern="100" dirty="0">
                <a:latin typeface="Times New Roman" panose="02020603050405020304" pitchFamily="18" charset="0"/>
                <a:ea typeface="微软雅黑" panose="020B0503020204020204" charset="-122"/>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是恒容的密闭容器，</a:t>
            </a:r>
            <a:r>
              <a:rPr lang="en-US" altLang="zh-CN" kern="100" dirty="0">
                <a:latin typeface="Times New Roman" panose="02020603050405020304" pitchFamily="18" charset="0"/>
                <a:ea typeface="微软雅黑" panose="020B0503020204020204" charset="-122"/>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是一个体积可变的充气气囊。保持恒温，关闭</a:t>
            </a:r>
            <a:r>
              <a:rPr lang="en-US" altLang="zh-CN" kern="100" dirty="0">
                <a:latin typeface="Times New Roman" panose="02020603050405020304" pitchFamily="18" charset="0"/>
                <a:ea typeface="微软雅黑" panose="020B0503020204020204" charset="-122"/>
              </a:rPr>
              <a:t>K</a:t>
            </a:r>
            <a:r>
              <a:rPr lang="en-US" altLang="zh-CN" kern="100" baseline="-25000" dirty="0">
                <a:latin typeface="Times New Roman" panose="02020603050405020304" pitchFamily="18" charset="0"/>
                <a:ea typeface="微软雅黑" panose="020B0503020204020204" charset="-122"/>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，分别将</a:t>
            </a:r>
            <a:r>
              <a:rPr lang="en-US" altLang="zh-CN" kern="100" dirty="0">
                <a:latin typeface="Times New Roman" panose="02020603050405020304" pitchFamily="18" charset="0"/>
                <a:ea typeface="微软雅黑" panose="020B0503020204020204" charset="-122"/>
              </a:rPr>
              <a:t>1 </a:t>
            </a:r>
            <a:r>
              <a:rPr lang="en-US" altLang="zh-CN" kern="100" dirty="0" err="1">
                <a:latin typeface="Times New Roman" panose="02020603050405020304" pitchFamily="18" charset="0"/>
                <a:ea typeface="微软雅黑" panose="020B0503020204020204" charset="-122"/>
              </a:rPr>
              <a:t>mol</a:t>
            </a:r>
            <a:r>
              <a:rPr lang="en-US" altLang="zh-CN" kern="100" dirty="0">
                <a:latin typeface="Times New Roman" panose="02020603050405020304" pitchFamily="18" charset="0"/>
                <a:ea typeface="微软雅黑" panose="020B0503020204020204" charset="-122"/>
              </a:rPr>
              <a:t> N</a:t>
            </a:r>
            <a:r>
              <a:rPr lang="en-US" altLang="zh-CN" kern="100" baseline="-25000" dirty="0">
                <a:latin typeface="Times New Roman" panose="02020603050405020304" pitchFamily="18" charset="0"/>
                <a:ea typeface="微软雅黑" panose="020B0503020204020204" charset="-122"/>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charset="-122"/>
              </a:rPr>
              <a:t>3 </a:t>
            </a:r>
            <a:r>
              <a:rPr lang="en-US" altLang="zh-CN" kern="100" dirty="0" err="1">
                <a:latin typeface="Times New Roman" panose="02020603050405020304" pitchFamily="18" charset="0"/>
                <a:ea typeface="微软雅黑" panose="020B0503020204020204" charset="-122"/>
              </a:rPr>
              <a:t>mol</a:t>
            </a:r>
            <a:r>
              <a:rPr lang="en-US" altLang="zh-CN" kern="100" dirty="0">
                <a:latin typeface="Times New Roman" panose="02020603050405020304" pitchFamily="18" charset="0"/>
                <a:ea typeface="微软雅黑" panose="020B0503020204020204" charset="-122"/>
              </a:rPr>
              <a:t> H</a:t>
            </a:r>
            <a:r>
              <a:rPr lang="en-US" altLang="zh-CN" kern="100" baseline="-25000" dirty="0">
                <a:latin typeface="Times New Roman" panose="02020603050405020304" pitchFamily="18" charset="0"/>
                <a:ea typeface="微软雅黑" panose="020B0503020204020204" charset="-122"/>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通过</a:t>
            </a:r>
            <a:r>
              <a:rPr lang="en-US" altLang="zh-CN" kern="100" dirty="0">
                <a:latin typeface="Times New Roman" panose="02020603050405020304" pitchFamily="18" charset="0"/>
                <a:ea typeface="微软雅黑" panose="020B0503020204020204" charset="-122"/>
              </a:rPr>
              <a:t>K</a:t>
            </a:r>
            <a:r>
              <a:rPr lang="en-US" altLang="zh-CN" kern="100" baseline="-25000" dirty="0">
                <a:latin typeface="Times New Roman" panose="02020603050405020304" pitchFamily="18" charset="0"/>
                <a:ea typeface="微软雅黑" panose="020B0503020204020204" charset="-122"/>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rPr>
              <a:t>K</a:t>
            </a:r>
            <a:r>
              <a:rPr lang="en-US" altLang="zh-CN" kern="100" baseline="-25000" dirty="0">
                <a:latin typeface="Times New Roman" panose="02020603050405020304" pitchFamily="18" charset="0"/>
                <a:ea typeface="微软雅黑" panose="020B0503020204020204" charset="-122"/>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充入</a:t>
            </a:r>
            <a:r>
              <a:rPr lang="en-US" altLang="zh-CN" kern="100" dirty="0">
                <a:latin typeface="Times New Roman" panose="02020603050405020304" pitchFamily="18" charset="0"/>
                <a:ea typeface="微软雅黑" panose="020B0503020204020204" charset="-122"/>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中，发生的反应为</a:t>
            </a:r>
            <a:r>
              <a:rPr lang="en-US" altLang="zh-CN" kern="100" dirty="0">
                <a:latin typeface="Times New Roman" panose="02020603050405020304" pitchFamily="18" charset="0"/>
                <a:ea typeface="微软雅黑" panose="020B0503020204020204" charset="-122"/>
              </a:rPr>
              <a:t>N</a:t>
            </a:r>
            <a:r>
              <a:rPr lang="en-US" altLang="zh-CN" kern="100" baseline="-25000" dirty="0">
                <a:latin typeface="Times New Roman" panose="02020603050405020304" pitchFamily="18" charset="0"/>
                <a:ea typeface="微软雅黑" panose="020B0503020204020204" charset="-122"/>
              </a:rPr>
              <a:t>2</a:t>
            </a:r>
            <a:r>
              <a:rPr lang="en-US" altLang="zh-CN" kern="100" dirty="0">
                <a:latin typeface="Times New Roman" panose="02020603050405020304" pitchFamily="18" charset="0"/>
                <a:ea typeface="微软雅黑" panose="020B0503020204020204" charset="-122"/>
              </a:rPr>
              <a:t>(g)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rPr>
              <a:t>3H</a:t>
            </a:r>
            <a:r>
              <a:rPr lang="en-US" altLang="zh-CN" kern="100" baseline="-25000" dirty="0">
                <a:latin typeface="Times New Roman" panose="02020603050405020304" pitchFamily="18" charset="0"/>
                <a:ea typeface="微软雅黑" panose="020B0503020204020204" charset="-122"/>
              </a:rPr>
              <a:t>2</a:t>
            </a:r>
            <a:r>
              <a:rPr lang="en-US" altLang="zh-CN" kern="100" dirty="0">
                <a:latin typeface="Times New Roman" panose="02020603050405020304" pitchFamily="18" charset="0"/>
                <a:ea typeface="微软雅黑" panose="020B0503020204020204" charset="-122"/>
              </a:rPr>
              <a:t>(g</a:t>
            </a:r>
            <a:r>
              <a:rPr lang="en-US" altLang="zh-CN" kern="100" dirty="0" smtClean="0">
                <a:latin typeface="Times New Roman" panose="02020603050405020304" pitchFamily="18" charset="0"/>
                <a:ea typeface="微软雅黑" panose="020B0503020204020204" charset="-122"/>
              </a:rPr>
              <a:t>)</a:t>
            </a:r>
            <a:endParaRPr lang="en-US" altLang="zh-CN" kern="100" dirty="0" smtClean="0">
              <a:latin typeface="ZBFH"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charset="-122"/>
              </a:rPr>
              <a:t>2NH</a:t>
            </a:r>
            <a:r>
              <a:rPr lang="en-US" altLang="zh-CN" kern="100" baseline="-25000" dirty="0" smtClean="0">
                <a:latin typeface="Times New Roman" panose="02020603050405020304" pitchFamily="18" charset="0"/>
                <a:ea typeface="微软雅黑" panose="020B0503020204020204" charset="-122"/>
              </a:rPr>
              <a:t>3</a:t>
            </a:r>
            <a:r>
              <a:rPr lang="en-US" altLang="zh-CN" kern="100" dirty="0" smtClean="0">
                <a:latin typeface="Times New Roman" panose="02020603050405020304" pitchFamily="18" charset="0"/>
                <a:ea typeface="微软雅黑" panose="020B0503020204020204" charset="-122"/>
              </a:rPr>
              <a:t>(g</a:t>
            </a:r>
            <a:r>
              <a:rPr lang="en-US" altLang="zh-CN" kern="100" dirty="0">
                <a:latin typeface="Times New Roman" panose="02020603050405020304" pitchFamily="18" charset="0"/>
                <a:ea typeface="微软雅黑" panose="020B0503020204020204" charset="-122"/>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，起始时</a:t>
            </a:r>
            <a:r>
              <a:rPr lang="en-US" altLang="zh-CN" kern="100" dirty="0">
                <a:latin typeface="Times New Roman" panose="02020603050405020304" pitchFamily="18" charset="0"/>
                <a:ea typeface="微软雅黑" panose="020B0503020204020204" charset="-122"/>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的体积相同均为</a:t>
            </a:r>
            <a:r>
              <a:rPr lang="en-US" altLang="zh-CN" i="1" kern="100" dirty="0">
                <a:latin typeface="Times New Roman" panose="02020603050405020304" pitchFamily="18" charset="0"/>
                <a:ea typeface="微软雅黑" panose="020B0503020204020204" charset="-122"/>
              </a:rPr>
              <a:t>a</a:t>
            </a:r>
            <a:r>
              <a:rPr lang="en-US" altLang="zh-CN" kern="100" dirty="0">
                <a:latin typeface="Times New Roman" panose="02020603050405020304" pitchFamily="18" charset="0"/>
                <a:ea typeface="微软雅黑" panose="020B0503020204020204" charset="-122"/>
              </a:rPr>
              <a:t> L</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1"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3" name="圆角矩形 22">
            <a:hlinkClick r:id="rId12" action="ppaction://hlinksldjump"/>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4" name="圆角矩形 23">
            <a:hlinkClick r:id="rId13" action="ppaction://hlinksldjump"/>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graphicFrame>
        <p:nvGraphicFramePr>
          <p:cNvPr id="16" name="对象 15"/>
          <p:cNvGraphicFramePr>
            <a:graphicFrameLocks noChangeAspect="1"/>
          </p:cNvGraphicFramePr>
          <p:nvPr/>
        </p:nvGraphicFramePr>
        <p:xfrm>
          <a:off x="7680176" y="2132856"/>
          <a:ext cx="1098550" cy="611188"/>
        </p:xfrm>
        <a:graphic>
          <a:graphicData uri="http://schemas.openxmlformats.org/presentationml/2006/ole">
            <mc:AlternateContent xmlns:mc="http://schemas.openxmlformats.org/markup-compatibility/2006">
              <mc:Choice xmlns:v="urn:schemas-microsoft-com:vml" Requires="v">
                <p:oleObj spid="_x0000_s262159" name="文档" r:id="rId14" imgW="1100455" imgH="612775" progId="Word.Document.12">
                  <p:embed/>
                </p:oleObj>
              </mc:Choice>
              <mc:Fallback>
                <p:oleObj name="文档" r:id="rId14" imgW="1100455" imgH="612775" progId="Word.Document.12">
                  <p:embed/>
                  <p:pic>
                    <p:nvPicPr>
                      <p:cNvPr id="0" name="图片 262158"/>
                      <p:cNvPicPr/>
                      <p:nvPr/>
                    </p:nvPicPr>
                    <p:blipFill>
                      <a:blip r:embed="rId15"/>
                      <a:stretch>
                        <a:fillRect/>
                      </a:stretch>
                    </p:blipFill>
                    <p:spPr>
                      <a:xfrm>
                        <a:off x="7680176" y="2132856"/>
                        <a:ext cx="1098550" cy="611188"/>
                      </a:xfrm>
                      <a:prstGeom prst="rect">
                        <a:avLst/>
                      </a:prstGeom>
                    </p:spPr>
                  </p:pic>
                </p:oleObj>
              </mc:Fallback>
            </mc:AlternateContent>
          </a:graphicData>
        </a:graphic>
      </p:graphicFrame>
      <p:pic>
        <p:nvPicPr>
          <p:cNvPr id="262146" name="Picture 2" descr="7-40"/>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4629" y="1034539"/>
            <a:ext cx="3328084" cy="149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a:xfrm>
            <a:off x="390000" y="3140968"/>
            <a:ext cx="11412000" cy="116183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图中正确且既能说明</a:t>
            </a: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容器中反应达到平衡状态，又能说明</a:t>
            </a:r>
            <a:r>
              <a:rPr lang="en-US" altLang="zh-CN"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容器中反应达到平衡状态的是</a:t>
            </a:r>
            <a:r>
              <a:rPr lang="en-US" altLang="zh-CN" kern="100" dirty="0">
                <a:latin typeface="Times New Roman" panose="02020603050405020304" pitchFamily="18" charset="0"/>
                <a:ea typeface="微软雅黑" panose="020B0503020204020204" charset="-122"/>
                <a:cs typeface="Courier New" panose="02070309020205020404" pitchFamily="49" charset="0"/>
              </a:rPr>
              <a:t>____(</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填字母</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62147" name="Picture 3" descr="7-41"/>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9721" y="4581128"/>
            <a:ext cx="5472558" cy="152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853116" y="3804427"/>
            <a:ext cx="40748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charset="-122"/>
              </a:rPr>
              <a:t>D</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482600" y="853011"/>
          <a:ext cx="11010900" cy="1803400"/>
        </p:xfrm>
        <a:graphic>
          <a:graphicData uri="http://schemas.openxmlformats.org/presentationml/2006/ole">
            <mc:AlternateContent xmlns:mc="http://schemas.openxmlformats.org/markup-compatibility/2006">
              <mc:Choice xmlns:v="urn:schemas-microsoft-com:vml" Requires="v">
                <p:oleObj spid="_x0000_s219211" name="文档" r:id="rId1" imgW="11175365" imgH="1825625" progId="Word.Document.12">
                  <p:embed/>
                </p:oleObj>
              </mc:Choice>
              <mc:Fallback>
                <p:oleObj name="文档" r:id="rId1" imgW="11175365" imgH="1825625" progId="Word.Document.12">
                  <p:embed/>
                  <p:pic>
                    <p:nvPicPr>
                      <p:cNvPr id="0" name="图片 219210"/>
                      <p:cNvPicPr/>
                      <p:nvPr/>
                    </p:nvPicPr>
                    <p:blipFill>
                      <a:blip r:embed="rId2"/>
                      <a:stretch>
                        <a:fillRect/>
                      </a:stretch>
                    </p:blipFill>
                    <p:spPr>
                      <a:xfrm>
                        <a:off x="482600" y="853011"/>
                        <a:ext cx="11010900" cy="1803400"/>
                      </a:xfrm>
                      <a:prstGeom prst="rect">
                        <a:avLst/>
                      </a:prstGeom>
                    </p:spPr>
                  </p:pic>
                </p:oleObj>
              </mc:Fallback>
            </mc:AlternateContent>
          </a:graphicData>
        </a:graphic>
      </p:graphicFrame>
      <p:pic>
        <p:nvPicPr>
          <p:cNvPr id="219138" name="Picture 2" descr="7-3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3846" y="2787975"/>
            <a:ext cx="7226330" cy="172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1"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3" name="圆角矩形 22">
            <a:hlinkClick r:id="rId12" action="ppaction://hlinksldjump"/>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4" name="圆角矩形 23">
            <a:hlinkClick r:id="rId13" action="ppaction://hlinksldjump"/>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grpSp>
        <p:nvGrpSpPr>
          <p:cNvPr id="6" name="组合 5"/>
          <p:cNvGrpSpPr/>
          <p:nvPr/>
        </p:nvGrpSpPr>
        <p:grpSpPr>
          <a:xfrm>
            <a:off x="516000" y="1268760"/>
            <a:ext cx="11160000" cy="4032448"/>
            <a:chOff x="516000" y="1268760"/>
            <a:chExt cx="11160000" cy="4032448"/>
          </a:xfrm>
        </p:grpSpPr>
        <p:grpSp>
          <p:nvGrpSpPr>
            <p:cNvPr id="4" name="组合 3"/>
            <p:cNvGrpSpPr/>
            <p:nvPr/>
          </p:nvGrpSpPr>
          <p:grpSpPr>
            <a:xfrm>
              <a:off x="516000" y="1268760"/>
              <a:ext cx="11160000" cy="4032448"/>
              <a:chOff x="516000" y="1052736"/>
              <a:chExt cx="11160000" cy="4032448"/>
            </a:xfrm>
          </p:grpSpPr>
          <p:grpSp>
            <p:nvGrpSpPr>
              <p:cNvPr id="20" name="组合 19"/>
              <p:cNvGrpSpPr/>
              <p:nvPr/>
            </p:nvGrpSpPr>
            <p:grpSpPr>
              <a:xfrm>
                <a:off x="516000" y="1052736"/>
                <a:ext cx="11160000" cy="4032448"/>
                <a:chOff x="516000" y="1052736"/>
                <a:chExt cx="11160000" cy="4032448"/>
              </a:xfrm>
            </p:grpSpPr>
            <p:sp>
              <p:nvSpPr>
                <p:cNvPr id="21" name="圆角矩形 20"/>
                <p:cNvSpPr/>
                <p:nvPr/>
              </p:nvSpPr>
              <p:spPr>
                <a:xfrm>
                  <a:off x="516000" y="1165626"/>
                  <a:ext cx="11160000" cy="3919558"/>
                </a:xfrm>
                <a:prstGeom prst="roundRect">
                  <a:avLst>
                    <a:gd name="adj" fmla="val 278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p:cNvSpPr/>
                <p:nvPr/>
              </p:nvSpPr>
              <p:spPr>
                <a:xfrm>
                  <a:off x="728106" y="1052736"/>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p:cNvSpPr txBox="1"/>
                <p:nvPr/>
              </p:nvSpPr>
              <p:spPr>
                <a:xfrm>
                  <a:off x="818418" y="1052736"/>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schemeClr val="bg1"/>
                    </a:solidFill>
                    <a:latin typeface="DOUYU Font" pitchFamily="2" charset="-122"/>
                    <a:ea typeface="DOUYU Font" pitchFamily="2" charset="-122"/>
                  </a:endParaRPr>
                </a:p>
              </p:txBody>
            </p:sp>
            <p:sp>
              <p:nvSpPr>
                <p:cNvPr id="26" name="文本框 25"/>
                <p:cNvSpPr txBox="1"/>
                <p:nvPr/>
              </p:nvSpPr>
              <p:spPr>
                <a:xfrm>
                  <a:off x="694238" y="1340768"/>
                  <a:ext cx="10802361" cy="3637919"/>
                </a:xfrm>
                <a:prstGeom prst="rect">
                  <a:avLst/>
                </a:prstGeom>
                <a:noFill/>
              </p:spPr>
              <p:txBody>
                <a:bodyPr wrap="square">
                  <a:spAutoFit/>
                </a:bodyPr>
                <a:lstStyle/>
                <a:p>
                  <a:pPr>
                    <a:lnSpc>
                      <a:spcPct val="18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密度</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总质量一定，</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中体积不变，故</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密度</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8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不变</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，所以不能说明</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中反应达到平衡状态，故</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spc="-30" dirty="0" smtClean="0">
                      <a:latin typeface="Times New Roman" panose="02020603050405020304" pitchFamily="18" charset="0"/>
                      <a:ea typeface="宋体" panose="02010600030101010101" pitchFamily="2" charset="-122"/>
                      <a:cs typeface="Times New Roman" panose="02020603050405020304" pitchFamily="18" charset="0"/>
                    </a:rPr>
                    <a:t>恒温</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条件下，平衡常数保持不变，不能说明</a:t>
                  </a:r>
                  <a:r>
                    <a:rPr lang="en-US" altLang="zh-CN" sz="2400" kern="100" spc="-30" dirty="0">
                      <a:latin typeface="Times New Roman" panose="02020603050405020304" pitchFamily="18" charset="0"/>
                      <a:ea typeface="宋体" panose="02010600030101010101" pitchFamily="2" charset="-122"/>
                    </a:rPr>
                    <a:t>A</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30" dirty="0">
                      <a:latin typeface="Times New Roman" panose="02020603050405020304" pitchFamily="18" charset="0"/>
                      <a:ea typeface="宋体" panose="02010600030101010101" pitchFamily="2" charset="-122"/>
                    </a:rPr>
                    <a:t>B</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中反应达到平衡状态，故</a:t>
                  </a:r>
                  <a:r>
                    <a:rPr lang="en-US" altLang="zh-CN" sz="2400" kern="100" spc="-30" dirty="0">
                      <a:latin typeface="Times New Roman" panose="02020603050405020304" pitchFamily="18" charset="0"/>
                      <a:ea typeface="宋体" panose="02010600030101010101" pitchFamily="2" charset="-122"/>
                    </a:rPr>
                    <a:t>B</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spc="-3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3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都是</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正反应速率，不能说明</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中反应达到平衡状态，故</a:t>
                  </a:r>
                  <a:r>
                    <a:rPr lang="en-US" altLang="zh-CN" sz="2400" kern="100" dirty="0">
                      <a:latin typeface="Times New Roman" panose="02020603050405020304" pitchFamily="18" charset="0"/>
                      <a:ea typeface="宋体" panose="02010600030101010101" pitchFamily="2" charset="-122"/>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rPr>
                    <a:t>N</a:t>
                  </a:r>
                  <a:r>
                    <a:rPr lang="en-US" altLang="zh-CN" sz="2400" kern="100" baseline="-25000" dirty="0" smtClean="0">
                      <a:latin typeface="Times New Roman" panose="02020603050405020304" pitchFamily="18" charset="0"/>
                      <a:ea typeface="宋体" panose="02010600030101010101" pitchFamily="2" charset="-122"/>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的转化率先增大，后保持不变，说明</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中反应达到平衡状态，与图像相符，故</a:t>
                  </a:r>
                  <a:r>
                    <a:rPr lang="en-US" altLang="zh-CN" sz="2400" kern="100" dirty="0">
                      <a:latin typeface="Times New Roman" panose="02020603050405020304" pitchFamily="18" charset="0"/>
                      <a:ea typeface="宋体" panose="02010600030101010101" pitchFamily="2" charset="-122"/>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3" name="对象 2"/>
              <p:cNvGraphicFramePr>
                <a:graphicFrameLocks noChangeAspect="1"/>
              </p:cNvGraphicFramePr>
              <p:nvPr/>
            </p:nvGraphicFramePr>
            <p:xfrm>
              <a:off x="1752900" y="1268763"/>
              <a:ext cx="1631950" cy="1144588"/>
            </p:xfrm>
            <a:graphic>
              <a:graphicData uri="http://schemas.openxmlformats.org/presentationml/2006/ole">
                <mc:AlternateContent xmlns:mc="http://schemas.openxmlformats.org/markup-compatibility/2006">
                  <mc:Choice xmlns:v="urn:schemas-microsoft-com:vml" Requires="v">
                    <p:oleObj spid="_x0000_s265229" name="文档" r:id="rId14" imgW="1633855" imgH="1146175" progId="Word.Document.12">
                      <p:embed/>
                    </p:oleObj>
                  </mc:Choice>
                  <mc:Fallback>
                    <p:oleObj name="文档" r:id="rId14" imgW="1633855" imgH="1146175" progId="Word.Document.12">
                      <p:embed/>
                      <p:pic>
                        <p:nvPicPr>
                          <p:cNvPr id="0" name="图片 265228"/>
                          <p:cNvPicPr/>
                          <p:nvPr/>
                        </p:nvPicPr>
                        <p:blipFill>
                          <a:blip r:embed="rId15"/>
                          <a:stretch>
                            <a:fillRect/>
                          </a:stretch>
                        </p:blipFill>
                        <p:spPr>
                          <a:xfrm>
                            <a:off x="1752900" y="1268763"/>
                            <a:ext cx="1631950" cy="1144588"/>
                          </a:xfrm>
                          <a:prstGeom prst="rect">
                            <a:avLst/>
                          </a:prstGeom>
                        </p:spPr>
                      </p:pic>
                    </p:oleObj>
                  </mc:Fallback>
                </mc:AlternateContent>
              </a:graphicData>
            </a:graphic>
          </p:graphicFrame>
        </p:grpSp>
        <p:pic>
          <p:nvPicPr>
            <p:cNvPr id="27" name="Picture 2" descr="7-40"/>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8248" y="1504477"/>
              <a:ext cx="3025531" cy="135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1"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3" name="圆角矩形 22">
            <a:hlinkClick r:id="rId12" action="ppaction://hlinksldjump"/>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4" name="圆角矩形 23">
            <a:hlinkClick r:id="rId13" action="ppaction://hlinksldjump"/>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pic>
        <p:nvPicPr>
          <p:cNvPr id="262146" name="Picture 2" descr="7-40"/>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31958" y="1034539"/>
            <a:ext cx="3328084" cy="149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a:xfrm>
            <a:off x="390000" y="2649612"/>
            <a:ext cx="11412000" cy="146191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容器</a:t>
            </a: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中反应达到平衡时所需时间为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t</a:t>
            </a:r>
            <a:r>
              <a:rPr lang="en-US" altLang="zh-CN" kern="100" dirty="0">
                <a:latin typeface="Times New Roman" panose="02020603050405020304" pitchFamily="18" charset="0"/>
                <a:ea typeface="微软雅黑" panose="020B0503020204020204" charset="-122"/>
                <a:cs typeface="Courier New" panose="02070309020205020404" pitchFamily="49" charset="0"/>
              </a:rPr>
              <a:t> s</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，达到平衡后容器的压强变为原来</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的</a:t>
            </a:r>
            <a:r>
              <a:rPr lang="en-US" altLang="zh-CN"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，则</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endParaRPr lang="en-US" altLang="zh-CN" sz="1000" kern="100" dirty="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平均</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反应速率</a:t>
            </a:r>
            <a:r>
              <a:rPr lang="en-US" altLang="zh-CN" i="1" kern="100" dirty="0">
                <a:latin typeface="Book Antiqua" panose="02040602050305030304" pitchFamily="18" charset="0"/>
                <a:ea typeface="微软雅黑" panose="020B0503020204020204" charset="-122"/>
                <a:cs typeface="Times New Roman" panose="02020603050405020304" pitchFamily="18" charset="0"/>
              </a:rPr>
              <a:t>v</a:t>
            </a:r>
            <a:r>
              <a:rPr lang="en-US" altLang="zh-CN"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______________(</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用</a:t>
            </a:r>
            <a:r>
              <a:rPr lang="en-US" altLang="zh-CN"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cs typeface="Courier New" panose="02070309020205020404" pitchFamily="49" charset="0"/>
              </a:rPr>
              <a:t>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的代数式表示</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10851240" y="2636912"/>
          <a:ext cx="882650" cy="1042988"/>
        </p:xfrm>
        <a:graphic>
          <a:graphicData uri="http://schemas.openxmlformats.org/presentationml/2006/ole">
            <mc:AlternateContent xmlns:mc="http://schemas.openxmlformats.org/markup-compatibility/2006">
              <mc:Choice xmlns:v="urn:schemas-microsoft-com:vml" Requires="v">
                <p:oleObj spid="_x0000_s266264" name="文档" r:id="rId15" imgW="885190" imgH="1043940" progId="Word.Document.12">
                  <p:embed/>
                </p:oleObj>
              </mc:Choice>
              <mc:Fallback>
                <p:oleObj name="文档" r:id="rId15" imgW="885190" imgH="1043940" progId="Word.Document.12">
                  <p:embed/>
                  <p:pic>
                    <p:nvPicPr>
                      <p:cNvPr id="0" name="图片 266263"/>
                      <p:cNvPicPr/>
                      <p:nvPr/>
                    </p:nvPicPr>
                    <p:blipFill>
                      <a:blip r:embed="rId16"/>
                      <a:stretch>
                        <a:fillRect/>
                      </a:stretch>
                    </p:blipFill>
                    <p:spPr>
                      <a:xfrm>
                        <a:off x="10851240" y="2636912"/>
                        <a:ext cx="882650" cy="1042988"/>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3465066" y="3205819"/>
          <a:ext cx="2774950" cy="1017588"/>
        </p:xfrm>
        <a:graphic>
          <a:graphicData uri="http://schemas.openxmlformats.org/presentationml/2006/ole">
            <mc:AlternateContent xmlns:mc="http://schemas.openxmlformats.org/markup-compatibility/2006">
              <mc:Choice xmlns:v="urn:schemas-microsoft-com:vml" Requires="v">
                <p:oleObj spid="_x0000_s266265" name="文档" r:id="rId17" imgW="2776855" imgH="1017905" progId="Word.Document.12">
                  <p:embed/>
                </p:oleObj>
              </mc:Choice>
              <mc:Fallback>
                <p:oleObj name="文档" r:id="rId17" imgW="2776855" imgH="1017905" progId="Word.Document.12">
                  <p:embed/>
                  <p:pic>
                    <p:nvPicPr>
                      <p:cNvPr id="0" name="图片 266264"/>
                      <p:cNvPicPr/>
                      <p:nvPr/>
                    </p:nvPicPr>
                    <p:blipFill>
                      <a:blip r:embed="rId18"/>
                      <a:stretch>
                        <a:fillRect/>
                      </a:stretch>
                    </p:blipFill>
                    <p:spPr>
                      <a:xfrm>
                        <a:off x="3465066" y="3205819"/>
                        <a:ext cx="2774950" cy="101758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1" action="ppaction://hlinksldjump"/>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2" action="ppaction://hlinksldjump"/>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3" action="ppaction://hlinksldjump"/>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4" action="ppaction://hlinksldjump"/>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5" action="ppaction://hlinksldjump"/>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6" action="ppaction://hlinksldjump"/>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7" action="ppaction://hlinksldjump"/>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8" action="ppaction://hlinksldjump"/>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9" action="ppaction://hlinksldjump"/>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0" action="ppaction://hlinksldjump"/>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1" action="ppaction://hlinksldjump"/>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3" name="圆角矩形 22">
            <a:hlinkClick r:id="rId12" action="ppaction://hlinksldjump"/>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4" name="圆角矩形 23">
            <a:hlinkClick r:id="rId13" action="ppaction://hlinksldjump"/>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27" name="矩形 26">
            <a:hlinkClick r:id="rId14"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grpSp>
        <p:nvGrpSpPr>
          <p:cNvPr id="6" name="组合 5"/>
          <p:cNvGrpSpPr/>
          <p:nvPr/>
        </p:nvGrpSpPr>
        <p:grpSpPr>
          <a:xfrm>
            <a:off x="516000" y="1052736"/>
            <a:ext cx="11160000" cy="4176464"/>
            <a:chOff x="516000" y="1052736"/>
            <a:chExt cx="11160000" cy="4176464"/>
          </a:xfrm>
        </p:grpSpPr>
        <p:grpSp>
          <p:nvGrpSpPr>
            <p:cNvPr id="4" name="组合 3"/>
            <p:cNvGrpSpPr/>
            <p:nvPr/>
          </p:nvGrpSpPr>
          <p:grpSpPr>
            <a:xfrm>
              <a:off x="516000" y="1052736"/>
              <a:ext cx="11160000" cy="4176464"/>
              <a:chOff x="516000" y="1052736"/>
              <a:chExt cx="11160000" cy="4176464"/>
            </a:xfrm>
          </p:grpSpPr>
          <p:graphicFrame>
            <p:nvGraphicFramePr>
              <p:cNvPr id="16" name="对象 15"/>
              <p:cNvGraphicFramePr>
                <a:graphicFrameLocks noChangeAspect="1"/>
              </p:cNvGraphicFramePr>
              <p:nvPr/>
            </p:nvGraphicFramePr>
            <p:xfrm>
              <a:off x="4172551" y="1580976"/>
              <a:ext cx="1098550" cy="611188"/>
            </p:xfrm>
            <a:graphic>
              <a:graphicData uri="http://schemas.openxmlformats.org/presentationml/2006/ole">
                <mc:AlternateContent xmlns:mc="http://schemas.openxmlformats.org/markup-compatibility/2006">
                  <mc:Choice xmlns:v="urn:schemas-microsoft-com:vml" Requires="v">
                    <p:oleObj spid="_x0000_s267288" name="文档" r:id="rId15" imgW="1100455" imgH="612775" progId="Word.Document.12">
                      <p:embed/>
                    </p:oleObj>
                  </mc:Choice>
                  <mc:Fallback>
                    <p:oleObj name="文档" r:id="rId15" imgW="1100455" imgH="612775" progId="Word.Document.12">
                      <p:embed/>
                      <p:pic>
                        <p:nvPicPr>
                          <p:cNvPr id="0" name="图片 267287"/>
                          <p:cNvPicPr/>
                          <p:nvPr/>
                        </p:nvPicPr>
                        <p:blipFill>
                          <a:blip r:embed="rId16"/>
                          <a:stretch>
                            <a:fillRect/>
                          </a:stretch>
                        </p:blipFill>
                        <p:spPr>
                          <a:xfrm>
                            <a:off x="4172551" y="1580976"/>
                            <a:ext cx="1098550" cy="611188"/>
                          </a:xfrm>
                          <a:prstGeom prst="rect">
                            <a:avLst/>
                          </a:prstGeom>
                        </p:spPr>
                      </p:pic>
                    </p:oleObj>
                  </mc:Fallback>
                </mc:AlternateContent>
              </a:graphicData>
            </a:graphic>
          </p:graphicFrame>
          <p:grpSp>
            <p:nvGrpSpPr>
              <p:cNvPr id="20" name="组合 19"/>
              <p:cNvGrpSpPr/>
              <p:nvPr/>
            </p:nvGrpSpPr>
            <p:grpSpPr>
              <a:xfrm>
                <a:off x="516000" y="1052736"/>
                <a:ext cx="11160000" cy="4176464"/>
                <a:chOff x="516000" y="1052736"/>
                <a:chExt cx="11160000" cy="4176464"/>
              </a:xfrm>
            </p:grpSpPr>
            <p:sp>
              <p:nvSpPr>
                <p:cNvPr id="21" name="圆角矩形 20"/>
                <p:cNvSpPr/>
                <p:nvPr/>
              </p:nvSpPr>
              <p:spPr>
                <a:xfrm>
                  <a:off x="516000" y="1165626"/>
                  <a:ext cx="11160000" cy="4063574"/>
                </a:xfrm>
                <a:prstGeom prst="roundRect">
                  <a:avLst>
                    <a:gd name="adj" fmla="val 278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p:cNvSpPr/>
                <p:nvPr/>
              </p:nvSpPr>
              <p:spPr>
                <a:xfrm>
                  <a:off x="728106" y="1052736"/>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p:cNvSpPr txBox="1"/>
                <p:nvPr/>
              </p:nvSpPr>
              <p:spPr>
                <a:xfrm>
                  <a:off x="818418" y="1052736"/>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solidFill>
                      <a:schemeClr val="bg1"/>
                    </a:solidFill>
                    <a:latin typeface="DOUYU Font" pitchFamily="2" charset="-122"/>
                    <a:ea typeface="DOUYU Font" pitchFamily="2" charset="-122"/>
                  </a:endParaRPr>
                </a:p>
              </p:txBody>
            </p:sp>
            <p:sp>
              <p:nvSpPr>
                <p:cNvPr id="26" name="文本框 25"/>
                <p:cNvSpPr txBox="1"/>
                <p:nvPr/>
              </p:nvSpPr>
              <p:spPr>
                <a:xfrm>
                  <a:off x="694238" y="1412776"/>
                  <a:ext cx="10802361" cy="2123658"/>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2NH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宋体" panose="02010600030101010101" pitchFamily="2" charset="-122"/>
                      <a:ea typeface="Times New Roman" panose="02020603050405020304" pitchFamily="18" charset="0"/>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3</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2</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x</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dirty="0">
                      <a:latin typeface="Times New Roman" panose="02020603050405020304" pitchFamily="18" charset="0"/>
                      <a:ea typeface="宋体" panose="02010600030101010101" pitchFamily="2" charset="-122"/>
                    </a:rPr>
                    <a:t>/</a:t>
                  </a:r>
                  <a:r>
                    <a:rPr lang="en-US" altLang="zh-CN" sz="2400" kern="100" dirty="0" err="1">
                      <a:latin typeface="Times New Roman" panose="02020603050405020304" pitchFamily="18" charset="0"/>
                      <a:ea typeface="宋体" panose="02010600030101010101" pitchFamily="2" charset="-122"/>
                    </a:rPr>
                    <a:t>mol</a:t>
                  </a:r>
                  <a:r>
                    <a:rPr lang="en-US" altLang="zh-CN" sz="2400" kern="100" dirty="0">
                      <a:latin typeface="Times New Roman" panose="02020603050405020304" pitchFamily="18" charset="0"/>
                      <a:ea typeface="宋体" panose="02010600030101010101" pitchFamily="2" charset="-122"/>
                    </a:rPr>
                    <a:t>   </a:t>
                  </a:r>
                  <a:r>
                    <a:rPr lang="en-US" altLang="zh-CN" sz="2400" kern="100" dirty="0" smtClean="0">
                      <a:latin typeface="Times New Roman" panose="02020603050405020304" pitchFamily="18" charset="0"/>
                      <a:ea typeface="宋体" panose="02010600030101010101" pitchFamily="2" charset="-122"/>
                    </a:rPr>
                    <a:t> 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rPr>
                    <a:t>x</a:t>
                  </a:r>
                  <a:r>
                    <a:rPr lang="en-US" altLang="zh-CN" sz="2400" kern="100" dirty="0">
                      <a:latin typeface="Times New Roman" panose="02020603050405020304" pitchFamily="18" charset="0"/>
                      <a:ea typeface="宋体" panose="02010600030101010101" pitchFamily="2" charset="-122"/>
                    </a:rPr>
                    <a:t>  </a:t>
                  </a:r>
                  <a:r>
                    <a:rPr lang="en-US" altLang="zh-CN" sz="2400" kern="100" dirty="0" smtClean="0">
                      <a:latin typeface="Times New Roman" panose="02020603050405020304" pitchFamily="18" charset="0"/>
                      <a:ea typeface="宋体" panose="02010600030101010101" pitchFamily="2" charset="-122"/>
                    </a:rPr>
                    <a:t>     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3</a:t>
                  </a:r>
                  <a:r>
                    <a:rPr lang="en-US" altLang="zh-CN" sz="2400" i="1" kern="100" dirty="0">
                      <a:latin typeface="Times New Roman" panose="02020603050405020304" pitchFamily="18" charset="0"/>
                      <a:ea typeface="宋体" panose="02010600030101010101" pitchFamily="2" charset="-122"/>
                    </a:rPr>
                    <a:t>x</a:t>
                  </a:r>
                  <a:r>
                    <a:rPr lang="en-US" altLang="zh-CN" sz="2400" kern="100" dirty="0">
                      <a:latin typeface="Times New Roman" panose="02020603050405020304" pitchFamily="18" charset="0"/>
                      <a:ea typeface="宋体" panose="02010600030101010101" pitchFamily="2" charset="-122"/>
                    </a:rPr>
                    <a:t>  </a:t>
                  </a:r>
                  <a:r>
                    <a:rPr lang="en-US" altLang="zh-CN" sz="2400" kern="100" dirty="0" smtClean="0">
                      <a:latin typeface="Times New Roman" panose="02020603050405020304" pitchFamily="18" charset="0"/>
                      <a:ea typeface="宋体" panose="02010600030101010101" pitchFamily="2" charset="-122"/>
                    </a:rPr>
                    <a:t>        2</a:t>
                  </a:r>
                  <a:r>
                    <a:rPr lang="en-US" altLang="zh-CN" sz="2400" i="1" kern="100" dirty="0" smtClean="0">
                      <a:latin typeface="Times New Roman" panose="02020603050405020304" pitchFamily="18" charset="0"/>
                      <a:ea typeface="宋体" panose="02010600030101010101" pitchFamily="2" charset="-122"/>
                    </a:rPr>
                    <a:t>x</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3" name="对象 2"/>
              <p:cNvGraphicFramePr>
                <a:graphicFrameLocks noChangeAspect="1"/>
              </p:cNvGraphicFramePr>
              <p:nvPr/>
            </p:nvGraphicFramePr>
            <p:xfrm>
              <a:off x="793018" y="3513112"/>
              <a:ext cx="8129588" cy="1716088"/>
            </p:xfrm>
            <a:graphic>
              <a:graphicData uri="http://schemas.openxmlformats.org/presentationml/2006/ole">
                <mc:AlternateContent xmlns:mc="http://schemas.openxmlformats.org/markup-compatibility/2006">
                  <mc:Choice xmlns:v="urn:schemas-microsoft-com:vml" Requires="v">
                    <p:oleObj spid="_x0000_s267289" name="文档" r:id="rId17" imgW="8130540" imgH="1717675" progId="Word.Document.12">
                      <p:embed/>
                    </p:oleObj>
                  </mc:Choice>
                  <mc:Fallback>
                    <p:oleObj name="文档" r:id="rId17" imgW="8130540" imgH="1717675" progId="Word.Document.12">
                      <p:embed/>
                      <p:pic>
                        <p:nvPicPr>
                          <p:cNvPr id="0" name="图片 267288"/>
                          <p:cNvPicPr/>
                          <p:nvPr/>
                        </p:nvPicPr>
                        <p:blipFill>
                          <a:blip r:embed="rId18"/>
                          <a:stretch>
                            <a:fillRect/>
                          </a:stretch>
                        </p:blipFill>
                        <p:spPr>
                          <a:xfrm>
                            <a:off x="793018" y="3513112"/>
                            <a:ext cx="8129588" cy="1716088"/>
                          </a:xfrm>
                          <a:prstGeom prst="rect">
                            <a:avLst/>
                          </a:prstGeom>
                        </p:spPr>
                      </p:pic>
                    </p:oleObj>
                  </mc:Fallback>
                </mc:AlternateContent>
              </a:graphicData>
            </a:graphic>
          </p:graphicFrame>
        </p:grpSp>
        <p:pic>
          <p:nvPicPr>
            <p:cNvPr id="28" name="Picture 2" descr="7-40"/>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75993" y="1763372"/>
              <a:ext cx="3025531" cy="135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92763" y="1914212"/>
            <a:ext cx="10805942" cy="1419860"/>
          </a:xfrm>
          <a:prstGeom prst="rect">
            <a:avLst/>
          </a:prstGeom>
          <a:noFill/>
        </p:spPr>
        <p:txBody>
          <a:bodyPr wrap="square" rtlCol="0">
            <a:spAutoFit/>
          </a:bodyPr>
          <a:lstStyle/>
          <a:p>
            <a:r>
              <a:rPr lang="en-US" sz="2160" dirty="0" smtClean="0">
                <a:latin typeface="黑体" panose="02010609060101010101" pitchFamily="49" charset="-122"/>
                <a:ea typeface="黑体" panose="02010609060101010101" pitchFamily="49" charset="-122"/>
              </a:rPr>
              <a:t>1.</a:t>
            </a:r>
            <a:r>
              <a:rPr lang="zh-CN" altLang="en-US" sz="2160" dirty="0" smtClean="0">
                <a:latin typeface="黑体" panose="02010609060101010101" pitchFamily="49" charset="-122"/>
                <a:ea typeface="黑体" panose="02010609060101010101" pitchFamily="49" charset="-122"/>
              </a:rPr>
              <a:t>定义</a:t>
            </a:r>
            <a:r>
              <a:rPr lang="en-US" sz="2160" dirty="0" smtClean="0">
                <a:latin typeface="黑体" panose="02010609060101010101" pitchFamily="49" charset="-122"/>
                <a:ea typeface="黑体" panose="02010609060101010101" pitchFamily="49" charset="-122"/>
              </a:rPr>
              <a:t>:</a:t>
            </a:r>
            <a:r>
              <a:rPr lang="zh-CN" altLang="en-US" sz="2160" dirty="0" smtClean="0"/>
              <a:t>在一定条件下</a:t>
            </a:r>
            <a:r>
              <a:rPr lang="en-US" sz="2160" dirty="0" smtClean="0"/>
              <a:t>(</a:t>
            </a:r>
            <a:r>
              <a:rPr lang="zh-CN" altLang="en-US" sz="2160" dirty="0" smtClean="0"/>
              <a:t>恒温恒容或恒温恒压</a:t>
            </a:r>
            <a:r>
              <a:rPr lang="en-US" sz="2160" dirty="0" smtClean="0"/>
              <a:t>)</a:t>
            </a:r>
            <a:r>
              <a:rPr lang="zh-CN" altLang="en-US" sz="2160" dirty="0" smtClean="0"/>
              <a:t>下</a:t>
            </a:r>
            <a:r>
              <a:rPr lang="en-US" sz="2160" dirty="0" smtClean="0"/>
              <a:t>,</a:t>
            </a:r>
            <a:r>
              <a:rPr lang="zh-CN" altLang="en-US" sz="2160" dirty="0" smtClean="0"/>
              <a:t>同一可逆反应体系</a:t>
            </a:r>
            <a:r>
              <a:rPr lang="en-US" sz="2160" dirty="0" smtClean="0"/>
              <a:t>,</a:t>
            </a:r>
            <a:r>
              <a:rPr lang="zh-CN" altLang="en-US" sz="2160" dirty="0" smtClean="0"/>
              <a:t>不管是从正反应开始</a:t>
            </a:r>
            <a:r>
              <a:rPr lang="en-US" sz="2160" dirty="0" smtClean="0"/>
              <a:t>,</a:t>
            </a:r>
            <a:r>
              <a:rPr lang="zh-CN" altLang="en-US" sz="2160" dirty="0" smtClean="0"/>
              <a:t>还是从逆反应开始</a:t>
            </a:r>
            <a:r>
              <a:rPr lang="en-US" sz="2160" dirty="0" smtClean="0"/>
              <a:t>,</a:t>
            </a:r>
            <a:r>
              <a:rPr lang="zh-CN" altLang="en-US" sz="2160" dirty="0" smtClean="0"/>
              <a:t>还是正、逆反应同时投料</a:t>
            </a:r>
            <a:r>
              <a:rPr lang="en-US" sz="2160" dirty="0" smtClean="0"/>
              <a:t>,</a:t>
            </a:r>
            <a:r>
              <a:rPr lang="zh-CN" altLang="en-US" sz="2160" dirty="0" smtClean="0"/>
              <a:t>达到化学平衡状态时</a:t>
            </a:r>
            <a:r>
              <a:rPr lang="en-US" sz="2160" dirty="0" smtClean="0"/>
              <a:t>,</a:t>
            </a:r>
            <a:r>
              <a:rPr lang="zh-CN" altLang="en-US" sz="2160" dirty="0" smtClean="0"/>
              <a:t>任何相同组分的百分含量</a:t>
            </a:r>
            <a:r>
              <a:rPr lang="en-US" sz="2160" dirty="0" smtClean="0"/>
              <a:t>(</a:t>
            </a:r>
            <a:r>
              <a:rPr lang="zh-CN" altLang="en-US" sz="2160" dirty="0" smtClean="0"/>
              <a:t>质量分数、物质的量分数、体积分数等</a:t>
            </a:r>
            <a:r>
              <a:rPr lang="en-US" sz="2160" dirty="0" smtClean="0"/>
              <a:t>)</a:t>
            </a:r>
            <a:r>
              <a:rPr lang="zh-CN" altLang="en-US" sz="2160" dirty="0" smtClean="0"/>
              <a:t>均相同。</a:t>
            </a:r>
            <a:endParaRPr lang="zh-CN" altLang="en-US" sz="2160" dirty="0" smtClean="0"/>
          </a:p>
          <a:p>
            <a:r>
              <a:rPr lang="en-US" sz="2160" dirty="0" smtClean="0">
                <a:latin typeface="黑体" panose="02010609060101010101" pitchFamily="49" charset="-122"/>
                <a:ea typeface="黑体" panose="02010609060101010101" pitchFamily="49" charset="-122"/>
              </a:rPr>
              <a:t>2.</a:t>
            </a:r>
            <a:r>
              <a:rPr lang="zh-CN" altLang="en-US" sz="2160" dirty="0" smtClean="0">
                <a:latin typeface="黑体" panose="02010609060101010101" pitchFamily="49" charset="-122"/>
                <a:ea typeface="黑体" panose="02010609060101010101" pitchFamily="49" charset="-122"/>
              </a:rPr>
              <a:t>等效平衡分类及规律</a:t>
            </a:r>
            <a:endParaRPr lang="zh-CN" altLang="en-US" sz="2160" dirty="0">
              <a:latin typeface="黑体" panose="02010609060101010101" pitchFamily="49" charset="-122"/>
              <a:ea typeface="黑体" panose="02010609060101010101" pitchFamily="49" charset="-122"/>
            </a:endParaRPr>
          </a:p>
        </p:txBody>
      </p:sp>
      <p:sp>
        <p:nvSpPr>
          <p:cNvPr id="12" name="TextBox 11"/>
          <p:cNvSpPr txBox="1"/>
          <p:nvPr/>
        </p:nvSpPr>
        <p:spPr>
          <a:xfrm>
            <a:off x="779431" y="690633"/>
            <a:ext cx="10633519" cy="607695"/>
          </a:xfrm>
          <a:prstGeom prst="rect">
            <a:avLst/>
          </a:prstGeom>
          <a:noFill/>
        </p:spPr>
        <p:txBody>
          <a:bodyPr wrap="square" rtlCol="0">
            <a:spAutoFit/>
          </a:bodyPr>
          <a:lstStyle/>
          <a:p>
            <a:pPr algn="ctr"/>
            <a:r>
              <a:rPr lang="zh-CN" altLang="en-US" sz="3360" dirty="0" smtClean="0">
                <a:latin typeface="黑体" panose="02010609060101010101" pitchFamily="49" charset="-122"/>
                <a:ea typeface="黑体" panose="02010609060101010101" pitchFamily="49" charset="-122"/>
              </a:rPr>
              <a:t>考点二　“等效平衡”在判断平衡移动结果中的应用</a:t>
            </a:r>
            <a:endParaRPr lang="zh-CN" altLang="en-US" sz="3360" dirty="0" smtClean="0">
              <a:latin typeface="黑体" panose="02010609060101010101" pitchFamily="49" charset="-122"/>
              <a:ea typeface="黑体" panose="02010609060101010101" pitchFamily="49" charset="-122"/>
            </a:endParaRPr>
          </a:p>
        </p:txBody>
      </p:sp>
      <p:sp>
        <p:nvSpPr>
          <p:cNvPr id="15" name="TextBox 14"/>
          <p:cNvSpPr txBox="1"/>
          <p:nvPr/>
        </p:nvSpPr>
        <p:spPr>
          <a:xfrm>
            <a:off x="667950" y="1312780"/>
            <a:ext cx="10830754" cy="534035"/>
          </a:xfrm>
          <a:prstGeom prst="rect">
            <a:avLst/>
          </a:prstGeom>
          <a:noFill/>
        </p:spPr>
        <p:txBody>
          <a:bodyPr wrap="square" rtlCol="0">
            <a:spAutoFit/>
          </a:bodyPr>
          <a:lstStyle/>
          <a:p>
            <a:r>
              <a:rPr lang="zh-CN" altLang="en-US" sz="2880" dirty="0" smtClean="0">
                <a:latin typeface="黑体" panose="02010609060101010101" pitchFamily="49" charset="-122"/>
                <a:ea typeface="黑体" panose="02010609060101010101" pitchFamily="49" charset="-122"/>
              </a:rPr>
              <a:t>必备知识整合</a:t>
            </a:r>
            <a:endParaRPr lang="zh-CN" altLang="en-US" sz="2880" dirty="0">
              <a:latin typeface="黑体" panose="02010609060101010101" pitchFamily="49" charset="-122"/>
              <a:ea typeface="黑体" panose="02010609060101010101" pitchFamily="49" charset="-122"/>
            </a:endParaRPr>
          </a:p>
        </p:txBody>
      </p:sp>
      <p:graphicFrame>
        <p:nvGraphicFramePr>
          <p:cNvPr id="13" name="表格 12"/>
          <p:cNvGraphicFramePr>
            <a:graphicFrameLocks noGrp="1"/>
          </p:cNvGraphicFramePr>
          <p:nvPr/>
        </p:nvGraphicFramePr>
        <p:xfrm>
          <a:off x="779433" y="3943715"/>
          <a:ext cx="10633075" cy="2229485"/>
        </p:xfrm>
        <a:graphic>
          <a:graphicData uri="http://schemas.openxmlformats.org/drawingml/2006/table">
            <a:tbl>
              <a:tblPr/>
              <a:tblGrid>
                <a:gridCol w="2353310"/>
                <a:gridCol w="2876550"/>
                <a:gridCol w="2701290"/>
                <a:gridCol w="2701925"/>
              </a:tblGrid>
              <a:tr h="556895">
                <a:tc>
                  <a:txBody>
                    <a:bodyPr/>
                    <a:lstStyle/>
                    <a:p>
                      <a:pPr algn="ctr">
                        <a:spcAft>
                          <a:spcPts val="0"/>
                        </a:spcAft>
                      </a:pPr>
                      <a:r>
                        <a:rPr lang="zh-CN" sz="2400" b="1" dirty="0">
                          <a:latin typeface="宋体" panose="02010600030101010101" pitchFamily="2" charset="-122"/>
                          <a:ea typeface="宋体" panose="02010600030101010101" pitchFamily="2" charset="-122"/>
                          <a:cs typeface="Times New Roman" panose="02020603050405020304"/>
                        </a:rPr>
                        <a:t>等效类型</a:t>
                      </a:r>
                      <a:endParaRPr lang="zh-CN" sz="2400" dirty="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①</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②</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③</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165">
                <a:tc>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条件</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恒温、恒容</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恒温、恒容</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恒温、恒压</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4425">
                <a:tc>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反应的特点</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任何可逆反应</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反应前后气体分子数相等</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dirty="0">
                          <a:latin typeface="宋体" panose="02010600030101010101" pitchFamily="2" charset="-122"/>
                          <a:ea typeface="宋体" panose="02010600030101010101" pitchFamily="2" charset="-122"/>
                          <a:cs typeface="Times New Roman" panose="02020603050405020304"/>
                        </a:rPr>
                        <a:t>任何可逆反应</a:t>
                      </a:r>
                      <a:endParaRPr lang="zh-CN" sz="2400" dirty="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779431" y="942318"/>
          <a:ext cx="10633075" cy="5144770"/>
        </p:xfrm>
        <a:graphic>
          <a:graphicData uri="http://schemas.openxmlformats.org/drawingml/2006/table">
            <a:tbl>
              <a:tblPr/>
              <a:tblGrid>
                <a:gridCol w="857250"/>
                <a:gridCol w="2401570"/>
                <a:gridCol w="2315210"/>
                <a:gridCol w="2572385"/>
                <a:gridCol w="2486660"/>
              </a:tblGrid>
              <a:tr h="2940050">
                <a:tc gridSpan="2">
                  <a:txBody>
                    <a:bodyPr/>
                    <a:lstStyle/>
                    <a:p>
                      <a:pPr algn="ctr">
                        <a:spcAft>
                          <a:spcPts val="0"/>
                        </a:spcAft>
                      </a:pPr>
                      <a:r>
                        <a:rPr lang="zh-CN" sz="2400" b="1" dirty="0">
                          <a:latin typeface="宋体" panose="02010600030101010101" pitchFamily="2" charset="-122"/>
                          <a:ea typeface="宋体" panose="02010600030101010101" pitchFamily="2" charset="-122"/>
                          <a:cs typeface="Times New Roman" panose="02020603050405020304"/>
                        </a:rPr>
                        <a:t>起始投料</a:t>
                      </a:r>
                      <a:endParaRPr lang="zh-CN" sz="2400" dirty="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spcAft>
                          <a:spcPts val="0"/>
                        </a:spcAft>
                      </a:pPr>
                      <a:r>
                        <a:rPr lang="zh-CN" sz="2400" b="1">
                          <a:latin typeface="宋体" panose="02010600030101010101" pitchFamily="2" charset="-122"/>
                          <a:ea typeface="宋体" panose="02010600030101010101" pitchFamily="2" charset="-122"/>
                          <a:cs typeface="Times New Roman" panose="02020603050405020304"/>
                        </a:rPr>
                        <a:t>换算为化学方程式同一边物质</a:t>
                      </a:r>
                      <a:r>
                        <a:rPr lang="en-US" sz="2400" b="1">
                          <a:latin typeface="宋体" panose="02010600030101010101" pitchFamily="2" charset="-122"/>
                          <a:ea typeface="宋体" panose="02010600030101010101" pitchFamily="2" charset="-122"/>
                          <a:cs typeface="Times New Roman" panose="02020603050405020304"/>
                        </a:rPr>
                        <a:t>,</a:t>
                      </a:r>
                      <a:r>
                        <a:rPr lang="zh-CN" sz="2400" b="1">
                          <a:latin typeface="宋体" panose="02010600030101010101" pitchFamily="2" charset="-122"/>
                          <a:ea typeface="宋体" panose="02010600030101010101" pitchFamily="2" charset="-122"/>
                          <a:cs typeface="Times New Roman" panose="02020603050405020304"/>
                        </a:rPr>
                        <a:t>其“量”相同</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2400" b="1">
                          <a:latin typeface="宋体" panose="02010600030101010101" pitchFamily="2" charset="-122"/>
                          <a:ea typeface="宋体" panose="02010600030101010101" pitchFamily="2" charset="-122"/>
                          <a:cs typeface="Times New Roman" panose="02020603050405020304"/>
                        </a:rPr>
                        <a:t>换算为化学方程式同一边物质</a:t>
                      </a:r>
                      <a:r>
                        <a:rPr lang="en-US" sz="2400" b="1">
                          <a:latin typeface="宋体" panose="02010600030101010101" pitchFamily="2" charset="-122"/>
                          <a:ea typeface="宋体" panose="02010600030101010101" pitchFamily="2" charset="-122"/>
                          <a:cs typeface="Times New Roman" panose="02020603050405020304"/>
                        </a:rPr>
                        <a:t>,</a:t>
                      </a:r>
                      <a:r>
                        <a:rPr lang="zh-CN" sz="2400" b="1">
                          <a:latin typeface="宋体" panose="02010600030101010101" pitchFamily="2" charset="-122"/>
                          <a:ea typeface="宋体" panose="02010600030101010101" pitchFamily="2" charset="-122"/>
                          <a:cs typeface="Times New Roman" panose="02020603050405020304"/>
                        </a:rPr>
                        <a:t>其“量”符合同一比例</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2400" b="1">
                          <a:latin typeface="宋体" panose="02010600030101010101" pitchFamily="2" charset="-122"/>
                          <a:ea typeface="宋体" panose="02010600030101010101" pitchFamily="2" charset="-122"/>
                          <a:cs typeface="Times New Roman" panose="02020603050405020304"/>
                        </a:rPr>
                        <a:t>换算为化学方程式同一边物质</a:t>
                      </a:r>
                      <a:r>
                        <a:rPr lang="en-US" sz="2400" b="1">
                          <a:latin typeface="宋体" panose="02010600030101010101" pitchFamily="2" charset="-122"/>
                          <a:ea typeface="宋体" panose="02010600030101010101" pitchFamily="2" charset="-122"/>
                          <a:cs typeface="Times New Roman" panose="02020603050405020304"/>
                        </a:rPr>
                        <a:t>,</a:t>
                      </a:r>
                      <a:r>
                        <a:rPr lang="zh-CN" sz="2400" b="1">
                          <a:latin typeface="宋体" panose="02010600030101010101" pitchFamily="2" charset="-122"/>
                          <a:ea typeface="宋体" panose="02010600030101010101" pitchFamily="2" charset="-122"/>
                          <a:cs typeface="Times New Roman" panose="02020603050405020304"/>
                        </a:rPr>
                        <a:t>其“量”符合同一比例</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695">
                <a:tc rowSpan="3">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平衡特点</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质量分数</a:t>
                      </a:r>
                      <a:r>
                        <a:rPr lang="en-US" sz="2400" b="1">
                          <a:latin typeface="宋体" panose="02010600030101010101" pitchFamily="2" charset="-122"/>
                          <a:ea typeface="宋体" panose="02010600030101010101" pitchFamily="2" charset="-122"/>
                          <a:cs typeface="Times New Roman" panose="02020603050405020304"/>
                        </a:rPr>
                        <a:t>(w%)</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相同</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相同</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相同</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5330">
                <a:tc vMerge="1">
                  <a:tcPr/>
                </a:tc>
                <a:tc>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浓度</a:t>
                      </a:r>
                      <a:r>
                        <a:rPr lang="en-US" sz="2400" b="1">
                          <a:latin typeface="宋体" panose="02010600030101010101" pitchFamily="2" charset="-122"/>
                          <a:ea typeface="宋体" panose="02010600030101010101" pitchFamily="2" charset="-122"/>
                          <a:cs typeface="Times New Roman" panose="02020603050405020304"/>
                        </a:rPr>
                        <a:t>(c)</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dirty="0">
                          <a:latin typeface="宋体" panose="02010600030101010101" pitchFamily="2" charset="-122"/>
                          <a:ea typeface="宋体" panose="02010600030101010101" pitchFamily="2" charset="-122"/>
                          <a:cs typeface="Times New Roman" panose="02020603050405020304"/>
                        </a:rPr>
                        <a:t>相同</a:t>
                      </a:r>
                      <a:endParaRPr lang="zh-CN" sz="2400" dirty="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成比例</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相同</a:t>
                      </a:r>
                      <a:r>
                        <a:rPr lang="en-US" sz="2400" b="1">
                          <a:latin typeface="宋体" panose="02010600030101010101" pitchFamily="2" charset="-122"/>
                          <a:ea typeface="宋体" panose="02010600030101010101" pitchFamily="2" charset="-122"/>
                          <a:cs typeface="Times New Roman" panose="02020603050405020304"/>
                        </a:rPr>
                        <a:t>(</a:t>
                      </a:r>
                      <a:r>
                        <a:rPr lang="zh-CN" sz="2400" b="1">
                          <a:latin typeface="宋体" panose="02010600030101010101" pitchFamily="2" charset="-122"/>
                          <a:ea typeface="宋体" panose="02010600030101010101" pitchFamily="2" charset="-122"/>
                          <a:cs typeface="Times New Roman" panose="02020603050405020304"/>
                        </a:rPr>
                        <a:t>气体</a:t>
                      </a:r>
                      <a:r>
                        <a:rPr lang="en-US" sz="2400" b="1">
                          <a:latin typeface="宋体" panose="02010600030101010101" pitchFamily="2" charset="-122"/>
                          <a:ea typeface="宋体" panose="02010600030101010101" pitchFamily="2" charset="-122"/>
                          <a:cs typeface="Times New Roman" panose="02020603050405020304"/>
                        </a:rPr>
                        <a:t>)</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695">
                <a:tc vMerge="1">
                  <a:tcPr/>
                </a:tc>
                <a:tc>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物质的量</a:t>
                      </a:r>
                      <a:r>
                        <a:rPr lang="en-US" sz="2400" b="1">
                          <a:latin typeface="宋体" panose="02010600030101010101" pitchFamily="2" charset="-122"/>
                          <a:ea typeface="宋体" panose="02010600030101010101" pitchFamily="2" charset="-122"/>
                          <a:cs typeface="Times New Roman" panose="02020603050405020304"/>
                        </a:rPr>
                        <a:t>(n)</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相同</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成比例</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dirty="0">
                          <a:latin typeface="宋体" panose="02010600030101010101" pitchFamily="2" charset="-122"/>
                          <a:ea typeface="宋体" panose="02010600030101010101" pitchFamily="2" charset="-122"/>
                          <a:cs typeface="Times New Roman" panose="02020603050405020304"/>
                        </a:rPr>
                        <a:t>成比例</a:t>
                      </a:r>
                      <a:endParaRPr lang="zh-CN" sz="2400" dirty="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heel spokes="8"/>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41580" y="770811"/>
            <a:ext cx="10891696" cy="2947670"/>
          </a:xfrm>
          <a:prstGeom prst="rect">
            <a:avLst/>
          </a:prstGeom>
          <a:noFill/>
        </p:spPr>
        <p:txBody>
          <a:bodyPr wrap="square" rtlCol="0">
            <a:spAutoFit/>
          </a:bodyPr>
          <a:lstStyle/>
          <a:p>
            <a:r>
              <a:rPr lang="en-US" sz="2160" dirty="0" smtClean="0">
                <a:latin typeface="黑体" panose="02010609060101010101" pitchFamily="49" charset="-122"/>
                <a:ea typeface="黑体" panose="02010609060101010101" pitchFamily="49" charset="-122"/>
              </a:rPr>
              <a:t>3.</a:t>
            </a:r>
            <a:r>
              <a:rPr lang="zh-CN" altLang="en-US" sz="2160" dirty="0" smtClean="0">
                <a:latin typeface="黑体" panose="02010609060101010101" pitchFamily="49" charset="-122"/>
                <a:ea typeface="黑体" panose="02010609060101010101" pitchFamily="49" charset="-122"/>
              </a:rPr>
              <a:t>虚拟“中间态”法构建等效平衡</a:t>
            </a:r>
            <a:endParaRPr lang="zh-CN" altLang="en-US" sz="2160" dirty="0" smtClean="0">
              <a:latin typeface="黑体" panose="02010609060101010101" pitchFamily="49" charset="-122"/>
              <a:ea typeface="黑体" panose="02010609060101010101" pitchFamily="49" charset="-122"/>
            </a:endParaRPr>
          </a:p>
          <a:p>
            <a:r>
              <a:rPr lang="en-US" sz="2160" dirty="0" smtClean="0"/>
              <a:t>(1)</a:t>
            </a:r>
            <a:r>
              <a:rPr lang="zh-CN" altLang="en-US" sz="2160" dirty="0" smtClean="0"/>
              <a:t>构建恒温恒容平衡思维模式</a:t>
            </a:r>
            <a:endParaRPr lang="zh-CN" altLang="en-US" sz="2160" dirty="0" smtClean="0"/>
          </a:p>
          <a:p>
            <a:r>
              <a:rPr lang="zh-CN" altLang="en-US" sz="2160" dirty="0" smtClean="0"/>
              <a:t>新平衡状态可认为是两个原平衡状态简单的叠加并压缩而成</a:t>
            </a:r>
            <a:r>
              <a:rPr lang="en-US" sz="2160" dirty="0" smtClean="0"/>
              <a:t>,</a:t>
            </a:r>
            <a:r>
              <a:rPr lang="zh-CN" altLang="en-US" sz="2160" dirty="0" smtClean="0"/>
              <a:t>相当于增大压强。</a:t>
            </a:r>
            <a:endParaRPr lang="en-US" altLang="zh-CN" sz="2160" dirty="0" smtClean="0"/>
          </a:p>
          <a:p>
            <a:endParaRPr lang="en-US" altLang="zh-CN" sz="2160" dirty="0" smtClean="0"/>
          </a:p>
          <a:p>
            <a:pPr>
              <a:lnSpc>
                <a:spcPct val="160000"/>
              </a:lnSpc>
            </a:pPr>
            <a:endParaRPr lang="en-US" altLang="zh-CN" sz="2160" dirty="0" smtClean="0"/>
          </a:p>
          <a:p>
            <a:endParaRPr lang="zh-CN" altLang="en-US" sz="2160" dirty="0" smtClean="0"/>
          </a:p>
          <a:p>
            <a:r>
              <a:rPr lang="en-US" sz="2160" dirty="0" smtClean="0"/>
              <a:t>(2)</a:t>
            </a:r>
            <a:r>
              <a:rPr lang="zh-CN" altLang="en-US" sz="2160" dirty="0" smtClean="0"/>
              <a:t>构建恒温恒压平衡思维模式</a:t>
            </a:r>
            <a:r>
              <a:rPr lang="en-US" sz="2160" dirty="0" smtClean="0"/>
              <a:t>(</a:t>
            </a:r>
            <a:r>
              <a:rPr lang="zh-CN" altLang="en-US" sz="2160" dirty="0" smtClean="0"/>
              <a:t>以气体物质的量增加的反应为例</a:t>
            </a:r>
            <a:r>
              <a:rPr lang="en-US" sz="2160" dirty="0" smtClean="0"/>
              <a:t>,</a:t>
            </a:r>
            <a:r>
              <a:rPr lang="zh-CN" altLang="en-US" sz="2160" dirty="0" smtClean="0"/>
              <a:t>见图示</a:t>
            </a:r>
            <a:r>
              <a:rPr lang="en-US" sz="2160" dirty="0" smtClean="0"/>
              <a:t>)</a:t>
            </a:r>
            <a:endParaRPr lang="zh-CN" altLang="en-US" sz="2160" dirty="0" smtClean="0"/>
          </a:p>
          <a:p>
            <a:r>
              <a:rPr lang="zh-CN" altLang="en-US" sz="2160" dirty="0" smtClean="0"/>
              <a:t>新平衡状态可以认为是两个原平衡状态简单的叠加</a:t>
            </a:r>
            <a:r>
              <a:rPr lang="en-US" sz="2160" dirty="0" smtClean="0"/>
              <a:t>,</a:t>
            </a:r>
            <a:r>
              <a:rPr lang="zh-CN" altLang="en-US" sz="2160" dirty="0" smtClean="0"/>
              <a:t>压强不变</a:t>
            </a:r>
            <a:r>
              <a:rPr lang="en-US" sz="2160" dirty="0" smtClean="0"/>
              <a:t>,</a:t>
            </a:r>
            <a:r>
              <a:rPr lang="zh-CN" altLang="en-US" sz="2160" dirty="0" smtClean="0"/>
              <a:t>平衡不移动。</a:t>
            </a:r>
            <a:endParaRPr lang="zh-CN" altLang="en-US" sz="2160" dirty="0"/>
          </a:p>
        </p:txBody>
      </p:sp>
      <p:pic>
        <p:nvPicPr>
          <p:cNvPr id="6" name="F22ZFX1LRJLHX162.eps"/>
          <p:cNvPicPr/>
          <p:nvPr/>
        </p:nvPicPr>
        <p:blipFill>
          <a:blip r:embed="rId1"/>
          <a:stretch>
            <a:fillRect/>
          </a:stretch>
        </p:blipFill>
        <p:spPr>
          <a:xfrm>
            <a:off x="2956799" y="2248536"/>
            <a:ext cx="5797772" cy="1437917"/>
          </a:xfrm>
          <a:prstGeom prst="rect">
            <a:avLst/>
          </a:prstGeom>
        </p:spPr>
      </p:pic>
      <p:pic>
        <p:nvPicPr>
          <p:cNvPr id="7" name="F22ZFX1LRJLHX163.eps"/>
          <p:cNvPicPr/>
          <p:nvPr/>
        </p:nvPicPr>
        <p:blipFill>
          <a:blip r:embed="rId2"/>
          <a:stretch>
            <a:fillRect/>
          </a:stretch>
        </p:blipFill>
        <p:spPr>
          <a:xfrm>
            <a:off x="3866582" y="4972766"/>
            <a:ext cx="3622589" cy="1457821"/>
          </a:xfrm>
          <a:prstGeom prst="rect">
            <a:avLst/>
          </a:prstGeom>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3">
                                            <p:txEl>
                                              <p:pRg st="6" end="6"/>
                                            </p:txEl>
                                          </p:spTgt>
                                        </p:tgtEl>
                                        <p:attrNameLst>
                                          <p:attrName>style.visibility</p:attrName>
                                        </p:attrNameLst>
                                      </p:cBhvr>
                                      <p:to>
                                        <p:strVal val="visible"/>
                                      </p:to>
                                    </p:set>
                                    <p:animEffect transition="in" filter="strips(downLeft)">
                                      <p:cBhvr>
                                        <p:cTn id="7" dur="500"/>
                                        <p:tgtEl>
                                          <p:spTgt spid="13">
                                            <p:txEl>
                                              <p:pRg st="6" end="6"/>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13">
                                            <p:txEl>
                                              <p:pRg st="7" end="7"/>
                                            </p:txEl>
                                          </p:spTgt>
                                        </p:tgtEl>
                                        <p:attrNameLst>
                                          <p:attrName>style.visibility</p:attrName>
                                        </p:attrNameLst>
                                      </p:cBhvr>
                                      <p:to>
                                        <p:strVal val="visible"/>
                                      </p:to>
                                    </p:set>
                                    <p:animEffect transition="in" filter="strips(downLeft)">
                                      <p:cBhvr>
                                        <p:cTn id="10" dur="500"/>
                                        <p:tgtEl>
                                          <p:spTgt spid="13">
                                            <p:txEl>
                                              <p:pRg st="7" end="7"/>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
          <p:cNvGraphicFramePr>
            <a:graphicFrameLocks noChangeAspect="1"/>
          </p:cNvGraphicFramePr>
          <p:nvPr/>
        </p:nvGraphicFramePr>
        <p:xfrm>
          <a:off x="692763" y="2657403"/>
          <a:ext cx="10709670" cy="2662173"/>
        </p:xfrm>
        <a:graphic>
          <a:graphicData uri="http://schemas.openxmlformats.org/presentationml/2006/ole">
            <mc:AlternateContent xmlns:mc="http://schemas.openxmlformats.org/markup-compatibility/2006">
              <mc:Choice xmlns:v="urn:schemas-microsoft-com:vml" Requires="v">
                <p:oleObj spid="_x0000_s13313" name="文档" r:id="rId1" imgW="4782185" imgH="1189990" progId="Word.Document.12">
                  <p:embed/>
                </p:oleObj>
              </mc:Choice>
              <mc:Fallback>
                <p:oleObj name="文档" r:id="rId1" imgW="4782185" imgH="1189990" progId="Word.Document.12">
                  <p:embed/>
                  <p:pic>
                    <p:nvPicPr>
                      <p:cNvPr id="0" name="Object 1"/>
                      <p:cNvPicPr>
                        <a:picLocks noChangeAspect="1"/>
                      </p:cNvPicPr>
                      <p:nvPr/>
                    </p:nvPicPr>
                    <p:blipFill>
                      <a:blip r:embed="rId2"/>
                      <a:stretch>
                        <a:fillRect/>
                      </a:stretch>
                    </p:blipFill>
                    <p:spPr>
                      <a:xfrm>
                        <a:off x="692763" y="2657403"/>
                        <a:ext cx="10709670" cy="2662173"/>
                      </a:xfrm>
                      <a:prstGeom prst="rect">
                        <a:avLst/>
                      </a:prstGeom>
                      <a:noFill/>
                      <a:ln w="9525">
                        <a:noFill/>
                      </a:ln>
                    </p:spPr>
                  </p:pic>
                </p:oleObj>
              </mc:Fallback>
            </mc:AlternateContent>
          </a:graphicData>
        </a:graphic>
      </p:graphicFrame>
      <p:graphicFrame>
        <p:nvGraphicFramePr>
          <p:cNvPr id="387073" name="Object 1"/>
          <p:cNvGraphicFramePr>
            <a:graphicFrameLocks noChangeAspect="1"/>
          </p:cNvGraphicFramePr>
          <p:nvPr/>
        </p:nvGraphicFramePr>
        <p:xfrm>
          <a:off x="727064" y="1714107"/>
          <a:ext cx="10700141" cy="1141476"/>
        </p:xfrm>
        <a:graphic>
          <a:graphicData uri="http://schemas.openxmlformats.org/presentationml/2006/ole">
            <mc:AlternateContent xmlns:mc="http://schemas.openxmlformats.org/markup-compatibility/2006">
              <mc:Choice xmlns:v="urn:schemas-microsoft-com:vml" Requires="v">
                <p:oleObj spid="_x0000_s13314" name="文档" r:id="rId3" imgW="4776470" imgH="513715" progId="Word.Document.12">
                  <p:embed/>
                </p:oleObj>
              </mc:Choice>
              <mc:Fallback>
                <p:oleObj name="文档" r:id="rId3" imgW="4776470" imgH="513715" progId="Word.Document.12">
                  <p:embed/>
                  <p:pic>
                    <p:nvPicPr>
                      <p:cNvPr id="0" name="图片 13313"/>
                      <p:cNvPicPr>
                        <a:picLocks noChangeAspect="1"/>
                      </p:cNvPicPr>
                      <p:nvPr/>
                    </p:nvPicPr>
                    <p:blipFill>
                      <a:blip r:embed="rId4"/>
                      <a:stretch>
                        <a:fillRect/>
                      </a:stretch>
                    </p:blipFill>
                    <p:spPr>
                      <a:xfrm>
                        <a:off x="727064" y="1714107"/>
                        <a:ext cx="10700141" cy="1141476"/>
                      </a:xfrm>
                      <a:prstGeom prst="rect">
                        <a:avLst/>
                      </a:prstGeom>
                      <a:noFill/>
                      <a:ln w="9525">
                        <a:noFill/>
                      </a:ln>
                    </p:spPr>
                  </p:pic>
                </p:oleObj>
              </mc:Fallback>
            </mc:AlternateContent>
          </a:graphicData>
        </a:graphic>
      </p:graphicFrame>
      <p:sp>
        <p:nvSpPr>
          <p:cNvPr id="27" name="TextBox 26"/>
          <p:cNvSpPr txBox="1"/>
          <p:nvPr/>
        </p:nvSpPr>
        <p:spPr>
          <a:xfrm>
            <a:off x="641580" y="685056"/>
            <a:ext cx="10891696" cy="755650"/>
          </a:xfrm>
          <a:prstGeom prst="rect">
            <a:avLst/>
          </a:prstGeom>
          <a:noFill/>
        </p:spPr>
        <p:txBody>
          <a:bodyPr wrap="square" rtlCol="0">
            <a:spAutoFit/>
          </a:bodyPr>
          <a:lstStyle/>
          <a:p>
            <a:r>
              <a:rPr lang="en-US" sz="2160" dirty="0" smtClean="0">
                <a:latin typeface="黑体" panose="02010609060101010101" pitchFamily="49" charset="-122"/>
                <a:ea typeface="黑体" panose="02010609060101010101" pitchFamily="49" charset="-122"/>
              </a:rPr>
              <a:t>[</a:t>
            </a:r>
            <a:r>
              <a:rPr lang="zh-CN" altLang="en-US" sz="2160" dirty="0" smtClean="0">
                <a:latin typeface="黑体" panose="02010609060101010101" pitchFamily="49" charset="-122"/>
                <a:ea typeface="黑体" panose="02010609060101010101" pitchFamily="49" charset="-122"/>
              </a:rPr>
              <a:t>理解辨析</a:t>
            </a:r>
            <a:r>
              <a:rPr lang="en-US" sz="2160" dirty="0" smtClean="0">
                <a:latin typeface="黑体" panose="02010609060101010101" pitchFamily="49" charset="-122"/>
                <a:ea typeface="黑体" panose="02010609060101010101" pitchFamily="49" charset="-122"/>
              </a:rPr>
              <a:t>]</a:t>
            </a:r>
            <a:endParaRPr lang="zh-CN" altLang="en-US" sz="2160" dirty="0" smtClean="0">
              <a:latin typeface="黑体" panose="02010609060101010101" pitchFamily="49" charset="-122"/>
              <a:ea typeface="黑体" panose="02010609060101010101" pitchFamily="49" charset="-122"/>
            </a:endParaRPr>
          </a:p>
          <a:p>
            <a:r>
              <a:rPr lang="en-US" altLang="zh-CN" sz="2160" dirty="0" smtClean="0">
                <a:latin typeface="黑体" panose="02010609060101010101" pitchFamily="49" charset="-122"/>
                <a:ea typeface="黑体" panose="02010609060101010101" pitchFamily="49" charset="-122"/>
              </a:rPr>
              <a:t>1.</a:t>
            </a:r>
            <a:r>
              <a:rPr lang="zh-CN" altLang="en-US" sz="2160" dirty="0" smtClean="0">
                <a:latin typeface="黑体" panose="02010609060101010101" pitchFamily="49" charset="-122"/>
                <a:ea typeface="黑体" panose="02010609060101010101" pitchFamily="49" charset="-122"/>
              </a:rPr>
              <a:t>想一想</a:t>
            </a:r>
            <a:endParaRPr lang="zh-CN" altLang="en-US" sz="2160" dirty="0" smtClean="0">
              <a:latin typeface="黑体" panose="02010609060101010101" pitchFamily="49" charset="-122"/>
              <a:ea typeface="黑体" panose="02010609060101010101" pitchFamily="49" charset="-122"/>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4)">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779430" y="4458240"/>
            <a:ext cx="10623953" cy="771788"/>
          </a:xfrm>
          <a:prstGeom prst="rect">
            <a:avLst/>
          </a:prstGeom>
          <a:solidFill>
            <a:srgbClr val="FFFCB9">
              <a:alpha val="46667"/>
            </a:srgbClr>
          </a:solidFill>
          <a:ln w="76200" cmpd="tri">
            <a:solidFill>
              <a:srgbClr val="83E18C"/>
            </a:solidFill>
            <a:miter lim="800000"/>
          </a:ln>
        </p:spPr>
        <p:txBody>
          <a:bodyPr wrap="none" lIns="109742" tIns="54872" rIns="109742" bIns="54872" anchor="ctr"/>
          <a:lstStyle/>
          <a:p>
            <a:pPr algn="ctr">
              <a:lnSpc>
                <a:spcPct val="100000"/>
              </a:lnSpc>
              <a:buFont typeface="Arial" panose="020B0604020202020204" pitchFamily="34" charset="0"/>
              <a:buNone/>
            </a:pPr>
            <a:endParaRPr lang="zh-CN" altLang="en-US" sz="2160" b="0">
              <a:solidFill>
                <a:srgbClr val="0099FF"/>
              </a:solidFill>
              <a:latin typeface="Calibri" panose="020F0502020204030204" charset="0"/>
            </a:endParaRPr>
          </a:p>
        </p:txBody>
      </p:sp>
      <p:sp>
        <p:nvSpPr>
          <p:cNvPr id="6" name="TextBox 5"/>
          <p:cNvSpPr txBox="1"/>
          <p:nvPr/>
        </p:nvSpPr>
        <p:spPr>
          <a:xfrm>
            <a:off x="659375" y="685056"/>
            <a:ext cx="10846914" cy="423545"/>
          </a:xfrm>
          <a:prstGeom prst="rect">
            <a:avLst/>
          </a:prstGeom>
          <a:noFill/>
        </p:spPr>
        <p:txBody>
          <a:bodyPr wrap="square" rtlCol="0">
            <a:spAutoFit/>
          </a:bodyPr>
          <a:lstStyle/>
          <a:p>
            <a:r>
              <a:rPr lang="en-US" altLang="zh-CN" sz="2160" dirty="0" smtClean="0">
                <a:latin typeface="黑体" panose="02010609060101010101" pitchFamily="49" charset="-122"/>
                <a:ea typeface="黑体" panose="02010609060101010101" pitchFamily="49" charset="-122"/>
              </a:rPr>
              <a:t>2.</a:t>
            </a:r>
            <a:r>
              <a:rPr lang="zh-CN" altLang="en-US" sz="2160" dirty="0" smtClean="0">
                <a:latin typeface="黑体" panose="02010609060101010101" pitchFamily="49" charset="-122"/>
                <a:ea typeface="黑体" panose="02010609060101010101" pitchFamily="49" charset="-122"/>
              </a:rPr>
              <a:t>做一做</a:t>
            </a:r>
            <a:endParaRPr lang="zh-CN" altLang="en-US" sz="2160" dirty="0" smtClean="0">
              <a:latin typeface="黑体" panose="02010609060101010101" pitchFamily="49" charset="-122"/>
              <a:ea typeface="黑体" panose="02010609060101010101" pitchFamily="49" charset="-122"/>
            </a:endParaRPr>
          </a:p>
        </p:txBody>
      </p:sp>
      <p:sp>
        <p:nvSpPr>
          <p:cNvPr id="15" name="TextBox 14"/>
          <p:cNvSpPr txBox="1"/>
          <p:nvPr/>
        </p:nvSpPr>
        <p:spPr>
          <a:xfrm>
            <a:off x="778517" y="4543995"/>
            <a:ext cx="10377171" cy="423545"/>
          </a:xfrm>
          <a:prstGeom prst="rect">
            <a:avLst/>
          </a:prstGeom>
          <a:noFill/>
        </p:spPr>
        <p:txBody>
          <a:bodyPr wrap="square" rtlCol="0">
            <a:spAutoFit/>
          </a:bodyPr>
          <a:lstStyle/>
          <a:p>
            <a:r>
              <a:rPr lang="zh-CN" altLang="en-US" sz="2160" dirty="0" smtClean="0">
                <a:solidFill>
                  <a:srgbClr val="FF0000"/>
                </a:solidFill>
                <a:latin typeface="黑体" panose="02010609060101010101" pitchFamily="49" charset="-122"/>
                <a:ea typeface="黑体" panose="02010609060101010101" pitchFamily="49" charset="-122"/>
              </a:rPr>
              <a:t>答案</a:t>
            </a:r>
            <a:r>
              <a:rPr lang="en-US" altLang="zh-CN" sz="2160" dirty="0" smtClean="0">
                <a:solidFill>
                  <a:srgbClr val="FF0000"/>
                </a:solidFill>
                <a:latin typeface="黑体" panose="02010609060101010101" pitchFamily="49" charset="-122"/>
                <a:ea typeface="黑体" panose="02010609060101010101" pitchFamily="49" charset="-122"/>
              </a:rPr>
              <a:t>:</a:t>
            </a:r>
            <a:r>
              <a:rPr lang="en-US" altLang="zh-CN" sz="2160" dirty="0" smtClean="0">
                <a:latin typeface="宋体" panose="02010600030101010101" pitchFamily="2" charset="-122"/>
                <a:ea typeface="宋体" panose="02010600030101010101" pitchFamily="2" charset="-122"/>
              </a:rPr>
              <a:t>(1)(1-a)</a:t>
            </a:r>
            <a:r>
              <a:rPr lang="zh-CN" altLang="en-US" sz="2160" dirty="0" smtClean="0">
                <a:latin typeface="宋体" panose="02010600030101010101" pitchFamily="2" charset="-122"/>
                <a:ea typeface="宋体" panose="02010600030101010101" pitchFamily="2" charset="-122"/>
              </a:rPr>
              <a:t>　</a:t>
            </a:r>
            <a:r>
              <a:rPr lang="en-US" altLang="zh-CN" sz="2160" dirty="0" smtClean="0">
                <a:latin typeface="宋体" panose="02010600030101010101" pitchFamily="2" charset="-122"/>
                <a:ea typeface="宋体" panose="02010600030101010101" pitchFamily="2" charset="-122"/>
              </a:rPr>
              <a:t>(2)3a</a:t>
            </a:r>
            <a:r>
              <a:rPr lang="zh-CN" altLang="en-US" sz="2160" dirty="0" smtClean="0">
                <a:latin typeface="宋体" panose="02010600030101010101" pitchFamily="2" charset="-122"/>
                <a:ea typeface="宋体" panose="02010600030101010101" pitchFamily="2" charset="-122"/>
              </a:rPr>
              <a:t>　</a:t>
            </a:r>
            <a:r>
              <a:rPr lang="en-US" altLang="zh-CN" sz="2160" dirty="0" smtClean="0">
                <a:latin typeface="宋体" panose="02010600030101010101" pitchFamily="2" charset="-122"/>
                <a:ea typeface="宋体" panose="02010600030101010101" pitchFamily="2" charset="-122"/>
              </a:rPr>
              <a:t>(3)2</a:t>
            </a:r>
            <a:r>
              <a:rPr lang="zh-CN" altLang="en-US" sz="2160" dirty="0" smtClean="0">
                <a:latin typeface="宋体" panose="02010600030101010101" pitchFamily="2" charset="-122"/>
                <a:ea typeface="宋体" panose="02010600030101010101" pitchFamily="2" charset="-122"/>
              </a:rPr>
              <a:t>　</a:t>
            </a:r>
            <a:r>
              <a:rPr lang="en-US" altLang="zh-CN" sz="2160" dirty="0" smtClean="0">
                <a:latin typeface="宋体" panose="02010600030101010101" pitchFamily="2" charset="-122"/>
                <a:ea typeface="宋体" panose="02010600030101010101" pitchFamily="2" charset="-122"/>
              </a:rPr>
              <a:t>(3-3a)</a:t>
            </a:r>
            <a:endParaRPr lang="zh-CN" altLang="en-US" sz="2160" dirty="0" smtClean="0">
              <a:latin typeface="宋体" panose="02010600030101010101" pitchFamily="2" charset="-122"/>
              <a:ea typeface="宋体" panose="02010600030101010101" pitchFamily="2" charset="-122"/>
            </a:endParaRPr>
          </a:p>
        </p:txBody>
      </p:sp>
      <p:graphicFrame>
        <p:nvGraphicFramePr>
          <p:cNvPr id="386049" name="Object 1"/>
          <p:cNvGraphicFramePr>
            <a:graphicFrameLocks noChangeAspect="1"/>
          </p:cNvGraphicFramePr>
          <p:nvPr/>
        </p:nvGraphicFramePr>
        <p:xfrm>
          <a:off x="727064" y="1200550"/>
          <a:ext cx="10709670" cy="3104280"/>
        </p:xfrm>
        <a:graphic>
          <a:graphicData uri="http://schemas.openxmlformats.org/presentationml/2006/ole">
            <mc:AlternateContent xmlns:mc="http://schemas.openxmlformats.org/markup-compatibility/2006">
              <mc:Choice xmlns:v="urn:schemas-microsoft-com:vml" Requires="v">
                <p:oleObj spid="_x0000_s14337" name="文档" r:id="rId1" imgW="4782185" imgH="1388110" progId="Word.Document.12">
                  <p:embed/>
                </p:oleObj>
              </mc:Choice>
              <mc:Fallback>
                <p:oleObj name="文档" r:id="rId1" imgW="4782185" imgH="1388110" progId="Word.Document.12">
                  <p:embed/>
                  <p:pic>
                    <p:nvPicPr>
                      <p:cNvPr id="0" name="Object 1"/>
                      <p:cNvPicPr>
                        <a:picLocks noChangeAspect="1"/>
                      </p:cNvPicPr>
                      <p:nvPr/>
                    </p:nvPicPr>
                    <p:blipFill>
                      <a:blip r:embed="rId2"/>
                      <a:stretch>
                        <a:fillRect/>
                      </a:stretch>
                    </p:blipFill>
                    <p:spPr>
                      <a:xfrm>
                        <a:off x="727064" y="1200550"/>
                        <a:ext cx="10709670" cy="3104280"/>
                      </a:xfrm>
                      <a:prstGeom prst="rect">
                        <a:avLst/>
                      </a:prstGeom>
                      <a:noFill/>
                      <a:ln w="9525">
                        <a:noFill/>
                      </a:ln>
                    </p:spPr>
                  </p:pic>
                </p:oleObj>
              </mc:Fallback>
            </mc:AlternateContent>
          </a:graphicData>
        </a:graphic>
      </p:graphicFrame>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65321" y="599302"/>
            <a:ext cx="10891696" cy="534035"/>
          </a:xfrm>
          <a:prstGeom prst="rect">
            <a:avLst/>
          </a:prstGeom>
          <a:noFill/>
        </p:spPr>
        <p:txBody>
          <a:bodyPr wrap="square" rtlCol="0">
            <a:spAutoFit/>
          </a:bodyPr>
          <a:lstStyle/>
          <a:p>
            <a:r>
              <a:rPr lang="zh-CN" altLang="en-US" sz="2880" dirty="0" smtClean="0">
                <a:latin typeface="黑体" panose="02010609060101010101" pitchFamily="49" charset="-122"/>
                <a:ea typeface="黑体" panose="02010609060101010101" pitchFamily="49" charset="-122"/>
              </a:rPr>
              <a:t>关键能力提升</a:t>
            </a:r>
            <a:endParaRPr lang="zh-CN" altLang="en-US" sz="2880" dirty="0" smtClean="0">
              <a:latin typeface="黑体" panose="02010609060101010101" pitchFamily="49" charset="-122"/>
              <a:ea typeface="黑体" panose="02010609060101010101" pitchFamily="49" charset="-122"/>
            </a:endParaRPr>
          </a:p>
        </p:txBody>
      </p:sp>
      <p:graphicFrame>
        <p:nvGraphicFramePr>
          <p:cNvPr id="9" name="Object 2"/>
          <p:cNvGraphicFramePr>
            <a:graphicFrameLocks noChangeAspect="1"/>
          </p:cNvGraphicFramePr>
          <p:nvPr/>
        </p:nvGraphicFramePr>
        <p:xfrm>
          <a:off x="780422" y="1288209"/>
          <a:ext cx="10629633" cy="4779333"/>
        </p:xfrm>
        <a:graphic>
          <a:graphicData uri="http://schemas.openxmlformats.org/presentationml/2006/ole">
            <mc:AlternateContent xmlns:mc="http://schemas.openxmlformats.org/markup-compatibility/2006">
              <mc:Choice xmlns:v="urn:schemas-microsoft-com:vml" Requires="v">
                <p:oleObj spid="_x0000_s15361" name="文档" r:id="rId1" imgW="4843145" imgH="2180590" progId="Word.Document.12">
                  <p:embed/>
                </p:oleObj>
              </mc:Choice>
              <mc:Fallback>
                <p:oleObj name="文档" r:id="rId1" imgW="4843145" imgH="2180590" progId="Word.Document.12">
                  <p:embed/>
                  <p:pic>
                    <p:nvPicPr>
                      <p:cNvPr id="0" name="Object 2"/>
                      <p:cNvPicPr>
                        <a:picLocks noChangeAspect="1"/>
                      </p:cNvPicPr>
                      <p:nvPr/>
                    </p:nvPicPr>
                    <p:blipFill>
                      <a:blip r:embed="rId2"/>
                      <a:stretch>
                        <a:fillRect/>
                      </a:stretch>
                    </p:blipFill>
                    <p:spPr>
                      <a:xfrm>
                        <a:off x="780422" y="1288209"/>
                        <a:ext cx="10629633" cy="4779333"/>
                      </a:xfrm>
                      <a:prstGeom prst="rect">
                        <a:avLst/>
                      </a:prstGeom>
                      <a:noFill/>
                      <a:ln w="9525">
                        <a:noFill/>
                      </a:ln>
                    </p:spPr>
                  </p:pic>
                </p:oleObj>
              </mc:Fallback>
            </mc:AlternateContent>
          </a:graphicData>
        </a:graphic>
      </p:graphicFrame>
      <p:sp>
        <p:nvSpPr>
          <p:cNvPr id="13" name="矩形 12"/>
          <p:cNvSpPr/>
          <p:nvPr/>
        </p:nvSpPr>
        <p:spPr>
          <a:xfrm>
            <a:off x="3437811" y="3772207"/>
            <a:ext cx="1029050" cy="423545"/>
          </a:xfrm>
          <a:prstGeom prst="rect">
            <a:avLst/>
          </a:prstGeom>
        </p:spPr>
        <p:txBody>
          <a:bodyPr wrap="square">
            <a:spAutoFit/>
          </a:bodyPr>
          <a:lstStyle/>
          <a:p>
            <a:r>
              <a:rPr lang="en-US" sz="2160" dirty="0" smtClean="0">
                <a:solidFill>
                  <a:srgbClr val="FF0000"/>
                </a:solidFill>
              </a:rPr>
              <a:t>D</a:t>
            </a:r>
            <a:endParaRPr lang="zh-CN" altLang="en-US" sz="2160" dirty="0">
              <a:solidFill>
                <a:srgbClr val="FF0000"/>
              </a:solidFill>
            </a:endParaRPr>
          </a:p>
        </p:txBody>
      </p:sp>
      <p:pic>
        <p:nvPicPr>
          <p:cNvPr id="6" name="F22ZFX1LRJLHX164d.eps"/>
          <p:cNvPicPr/>
          <p:nvPr/>
        </p:nvPicPr>
        <p:blipFill>
          <a:blip r:embed="rId3"/>
          <a:stretch>
            <a:fillRect/>
          </a:stretch>
        </p:blipFill>
        <p:spPr>
          <a:xfrm>
            <a:off x="6267699" y="4029470"/>
            <a:ext cx="4802234" cy="1408763"/>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plus(i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79430" y="959605"/>
            <a:ext cx="10623953" cy="3069865"/>
          </a:xfrm>
          <a:prstGeom prst="rect">
            <a:avLst/>
          </a:prstGeom>
          <a:solidFill>
            <a:srgbClr val="FFFCB9">
              <a:alpha val="46667"/>
            </a:srgbClr>
          </a:solidFill>
          <a:ln w="76200" cmpd="tri">
            <a:solidFill>
              <a:srgbClr val="83E18C"/>
            </a:solidFill>
            <a:miter lim="800000"/>
          </a:ln>
        </p:spPr>
        <p:txBody>
          <a:bodyPr wrap="none" lIns="109742" tIns="54872" rIns="109742" bIns="54872" anchor="ctr"/>
          <a:lstStyle/>
          <a:p>
            <a:pPr algn="ctr">
              <a:lnSpc>
                <a:spcPct val="100000"/>
              </a:lnSpc>
              <a:buFont typeface="Arial" panose="020B0604020202020204" pitchFamily="34" charset="0"/>
              <a:buNone/>
            </a:pPr>
            <a:endParaRPr lang="zh-CN" altLang="en-US" sz="2160" b="0">
              <a:solidFill>
                <a:srgbClr val="0099FF"/>
              </a:solidFill>
              <a:latin typeface="Calibri" panose="020F0502020204030204" charset="0"/>
            </a:endParaRPr>
          </a:p>
        </p:txBody>
      </p:sp>
      <p:graphicFrame>
        <p:nvGraphicFramePr>
          <p:cNvPr id="7" name="Object 2"/>
          <p:cNvGraphicFramePr>
            <a:graphicFrameLocks noChangeAspect="1"/>
          </p:cNvGraphicFramePr>
          <p:nvPr/>
        </p:nvGraphicFramePr>
        <p:xfrm>
          <a:off x="951929" y="1132833"/>
          <a:ext cx="10362844" cy="3317710"/>
        </p:xfrm>
        <a:graphic>
          <a:graphicData uri="http://schemas.openxmlformats.org/presentationml/2006/ole">
            <mc:AlternateContent xmlns:mc="http://schemas.openxmlformats.org/markup-compatibility/2006">
              <mc:Choice xmlns:v="urn:schemas-microsoft-com:vml" Requires="v">
                <p:oleObj spid="_x0000_s16385" name="文档" r:id="rId1" imgW="4628515" imgH="1485900" progId="Word.Document.12">
                  <p:embed/>
                </p:oleObj>
              </mc:Choice>
              <mc:Fallback>
                <p:oleObj name="文档" r:id="rId1" imgW="4628515" imgH="1485900" progId="Word.Document.12">
                  <p:embed/>
                  <p:pic>
                    <p:nvPicPr>
                      <p:cNvPr id="0" name="Object 2"/>
                      <p:cNvPicPr>
                        <a:picLocks noChangeAspect="1"/>
                      </p:cNvPicPr>
                      <p:nvPr/>
                    </p:nvPicPr>
                    <p:blipFill>
                      <a:blip r:embed="rId2"/>
                      <a:stretch>
                        <a:fillRect/>
                      </a:stretch>
                    </p:blipFill>
                    <p:spPr>
                      <a:xfrm>
                        <a:off x="951929" y="1132833"/>
                        <a:ext cx="10362844" cy="3317710"/>
                      </a:xfrm>
                      <a:prstGeom prst="rect">
                        <a:avLst/>
                      </a:prstGeom>
                      <a:noFill/>
                      <a:ln w="9525">
                        <a:noFill/>
                      </a:ln>
                    </p:spPr>
                  </p:pic>
                </p:oleObj>
              </mc:Fallback>
            </mc:AlternateContent>
          </a:graphicData>
        </a:graphic>
      </p:graphicFrame>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97763" y="928171"/>
            <a:ext cx="11396475" cy="577081"/>
          </a:xfrm>
          <a:prstGeom prst="rect">
            <a:avLst/>
          </a:prstGeom>
        </p:spPr>
        <p:txBody>
          <a:bodyPr wrap="square">
            <a:spAutoFit/>
          </a:bodyPr>
          <a:lstStyle/>
          <a:p>
            <a:pPr algn="just">
              <a:lnSpc>
                <a:spcPct val="150000"/>
              </a:lnSpc>
              <a:spcAft>
                <a:spcPts val="0"/>
              </a:spcAft>
            </a:pPr>
            <a:r>
              <a:rPr lang="en-US" altLang="zh-CN" sz="2400" b="1" kern="100" dirty="0">
                <a:latin typeface="微软雅黑" panose="020B0503020204020204" charset="-122"/>
                <a:cs typeface="Times New Roman" panose="02020603050405020304" pitchFamily="18" charset="0"/>
              </a:rPr>
              <a:t>6.</a:t>
            </a:r>
            <a:r>
              <a:rPr lang="zh-CN" altLang="zh-CN" sz="2400" b="1" kern="100" dirty="0">
                <a:ea typeface="微软雅黑" panose="020B0503020204020204" charset="-122"/>
                <a:cs typeface="Times New Roman" panose="02020603050405020304" pitchFamily="18" charset="0"/>
              </a:rPr>
              <a:t>勒夏特列原理及应用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20162" name="Picture 2" descr="7-11t拆"/>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96364" y="1948474"/>
            <a:ext cx="7599272" cy="343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283100" y="2996952"/>
            <a:ext cx="2031325" cy="461665"/>
          </a:xfrm>
          <a:prstGeom prst="rect">
            <a:avLst/>
          </a:prstGeom>
        </p:spPr>
        <p:txBody>
          <a:bodyPr wrap="none">
            <a:spAutoFit/>
          </a:bodyPr>
          <a:lstStyle/>
          <a:p>
            <a:r>
              <a:rPr lang="zh-CN" altLang="en-US"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减弱这种改变</a:t>
            </a:r>
            <a:endParaRPr lang="zh-CN" altLang="en-US" sz="24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ChangeAspect="1"/>
          </p:cNvGraphicFramePr>
          <p:nvPr/>
        </p:nvGraphicFramePr>
        <p:xfrm>
          <a:off x="763270" y="691746"/>
          <a:ext cx="10663935" cy="4079964"/>
        </p:xfrm>
        <a:graphic>
          <a:graphicData uri="http://schemas.openxmlformats.org/presentationml/2006/ole">
            <mc:AlternateContent xmlns:mc="http://schemas.openxmlformats.org/markup-compatibility/2006">
              <mc:Choice xmlns:v="urn:schemas-microsoft-com:vml" Requires="v">
                <p:oleObj spid="_x0000_s17409" name="文档" r:id="rId1" imgW="4765675" imgH="1821180" progId="Word.Document.12">
                  <p:embed/>
                </p:oleObj>
              </mc:Choice>
              <mc:Fallback>
                <p:oleObj name="文档" r:id="rId1" imgW="4765675" imgH="1821180" progId="Word.Document.12">
                  <p:embed/>
                  <p:pic>
                    <p:nvPicPr>
                      <p:cNvPr id="0" name="Object 2"/>
                      <p:cNvPicPr>
                        <a:picLocks noChangeAspect="1"/>
                      </p:cNvPicPr>
                      <p:nvPr/>
                    </p:nvPicPr>
                    <p:blipFill>
                      <a:blip r:embed="rId2"/>
                      <a:stretch>
                        <a:fillRect/>
                      </a:stretch>
                    </p:blipFill>
                    <p:spPr>
                      <a:xfrm>
                        <a:off x="763270" y="691746"/>
                        <a:ext cx="10663935" cy="4079964"/>
                      </a:xfrm>
                      <a:prstGeom prst="rect">
                        <a:avLst/>
                      </a:prstGeom>
                      <a:noFill/>
                      <a:ln w="9525">
                        <a:noFill/>
                      </a:ln>
                    </p:spPr>
                  </p:pic>
                </p:oleObj>
              </mc:Fallback>
            </mc:AlternateContent>
          </a:graphicData>
        </a:graphic>
      </p:graphicFrame>
      <p:sp>
        <p:nvSpPr>
          <p:cNvPr id="7" name="矩形 6"/>
          <p:cNvSpPr/>
          <p:nvPr/>
        </p:nvSpPr>
        <p:spPr>
          <a:xfrm>
            <a:off x="6181945" y="1534113"/>
            <a:ext cx="1029050" cy="423545"/>
          </a:xfrm>
          <a:prstGeom prst="rect">
            <a:avLst/>
          </a:prstGeom>
        </p:spPr>
        <p:txBody>
          <a:bodyPr wrap="square">
            <a:spAutoFit/>
          </a:bodyPr>
          <a:lstStyle/>
          <a:p>
            <a:r>
              <a:rPr lang="en-US" sz="2160" dirty="0" smtClean="0">
                <a:solidFill>
                  <a:srgbClr val="FF0000"/>
                </a:solidFill>
              </a:rPr>
              <a:t>B</a:t>
            </a:r>
            <a:endParaRPr lang="zh-CN" altLang="en-US" sz="2160" dirty="0">
              <a:solidFill>
                <a:srgbClr val="FF0000"/>
              </a:solidFill>
            </a:endParaRPr>
          </a:p>
        </p:txBody>
      </p:sp>
      <p:pic>
        <p:nvPicPr>
          <p:cNvPr id="5" name="S20SZFX1LRJTYHX46.eps"/>
          <p:cNvPicPr/>
          <p:nvPr/>
        </p:nvPicPr>
        <p:blipFill>
          <a:blip r:embed="rId3"/>
          <a:stretch>
            <a:fillRect/>
          </a:stretch>
        </p:blipFill>
        <p:spPr>
          <a:xfrm>
            <a:off x="4295353" y="4715503"/>
            <a:ext cx="2788572" cy="1886592"/>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779430" y="873850"/>
            <a:ext cx="10623953" cy="5316759"/>
          </a:xfrm>
          <a:prstGeom prst="rect">
            <a:avLst/>
          </a:prstGeom>
          <a:solidFill>
            <a:srgbClr val="FFFCB9">
              <a:alpha val="46667"/>
            </a:srgbClr>
          </a:solidFill>
          <a:ln w="76200" cmpd="tri">
            <a:solidFill>
              <a:srgbClr val="83E18C"/>
            </a:solidFill>
            <a:miter lim="800000"/>
          </a:ln>
        </p:spPr>
        <p:txBody>
          <a:bodyPr wrap="none" lIns="109742" tIns="54872" rIns="109742" bIns="54872" anchor="ctr"/>
          <a:lstStyle/>
          <a:p>
            <a:pPr algn="ctr">
              <a:lnSpc>
                <a:spcPct val="100000"/>
              </a:lnSpc>
              <a:buFont typeface="Arial" panose="020B0604020202020204" pitchFamily="34" charset="0"/>
              <a:buNone/>
            </a:pPr>
            <a:endParaRPr lang="zh-CN" altLang="en-US" sz="2160" b="0">
              <a:solidFill>
                <a:srgbClr val="0099FF"/>
              </a:solidFill>
              <a:latin typeface="Calibri" panose="020F0502020204030204" charset="0"/>
            </a:endParaRPr>
          </a:p>
        </p:txBody>
      </p:sp>
      <p:graphicFrame>
        <p:nvGraphicFramePr>
          <p:cNvPr id="6" name="Object 2"/>
          <p:cNvGraphicFramePr>
            <a:graphicFrameLocks noChangeAspect="1"/>
          </p:cNvGraphicFramePr>
          <p:nvPr/>
        </p:nvGraphicFramePr>
        <p:xfrm>
          <a:off x="900476" y="959690"/>
          <a:ext cx="10320920" cy="5168083"/>
        </p:xfrm>
        <a:graphic>
          <a:graphicData uri="http://schemas.openxmlformats.org/presentationml/2006/ole">
            <mc:AlternateContent xmlns:mc="http://schemas.openxmlformats.org/markup-compatibility/2006">
              <mc:Choice xmlns:v="urn:schemas-microsoft-com:vml" Requires="v">
                <p:oleObj spid="_x0000_s18433" name="文档" r:id="rId1" imgW="4761230" imgH="2386330" progId="Word.Document.12">
                  <p:embed/>
                </p:oleObj>
              </mc:Choice>
              <mc:Fallback>
                <p:oleObj name="文档" r:id="rId1" imgW="4761230" imgH="2386330" progId="Word.Document.12">
                  <p:embed/>
                  <p:pic>
                    <p:nvPicPr>
                      <p:cNvPr id="0" name="Object 2"/>
                      <p:cNvPicPr>
                        <a:picLocks noChangeAspect="1"/>
                      </p:cNvPicPr>
                      <p:nvPr/>
                    </p:nvPicPr>
                    <p:blipFill>
                      <a:blip r:embed="rId2"/>
                      <a:stretch>
                        <a:fillRect/>
                      </a:stretch>
                    </p:blipFill>
                    <p:spPr>
                      <a:xfrm>
                        <a:off x="900476" y="959690"/>
                        <a:ext cx="10320920" cy="5168083"/>
                      </a:xfrm>
                      <a:prstGeom prst="rect">
                        <a:avLst/>
                      </a:prstGeom>
                      <a:noFill/>
                      <a:ln w="9525">
                        <a:noFill/>
                      </a:ln>
                    </p:spPr>
                  </p:pic>
                </p:oleObj>
              </mc:Fallback>
            </mc:AlternateContent>
          </a:graphicData>
        </a:graphic>
      </p:graphicFrame>
    </p:spTree>
  </p:cSld>
  <p:clrMapOvr>
    <a:masterClrMapping/>
  </p:clrMapOvr>
  <p:transition>
    <p:plus/>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2"/>
          <p:cNvGraphicFramePr>
            <a:graphicFrameLocks noChangeAspect="1"/>
          </p:cNvGraphicFramePr>
          <p:nvPr/>
        </p:nvGraphicFramePr>
        <p:xfrm>
          <a:off x="780422" y="794650"/>
          <a:ext cx="10639161" cy="3552104"/>
        </p:xfrm>
        <a:graphic>
          <a:graphicData uri="http://schemas.openxmlformats.org/presentationml/2006/ole">
            <mc:AlternateContent xmlns:mc="http://schemas.openxmlformats.org/markup-compatibility/2006">
              <mc:Choice xmlns:v="urn:schemas-microsoft-com:vml" Requires="v">
                <p:oleObj spid="_x0000_s19457" name="文档" r:id="rId1" imgW="4750435" imgH="1586230" progId="Word.Document.12">
                  <p:embed/>
                </p:oleObj>
              </mc:Choice>
              <mc:Fallback>
                <p:oleObj name="文档" r:id="rId1" imgW="4750435" imgH="1586230" progId="Word.Document.12">
                  <p:embed/>
                  <p:pic>
                    <p:nvPicPr>
                      <p:cNvPr id="0" name="Object 2"/>
                      <p:cNvPicPr>
                        <a:picLocks noChangeAspect="1"/>
                      </p:cNvPicPr>
                      <p:nvPr/>
                    </p:nvPicPr>
                    <p:blipFill>
                      <a:blip r:embed="rId2"/>
                      <a:stretch>
                        <a:fillRect/>
                      </a:stretch>
                    </p:blipFill>
                    <p:spPr>
                      <a:xfrm>
                        <a:off x="780422" y="794650"/>
                        <a:ext cx="10639161" cy="3552104"/>
                      </a:xfrm>
                      <a:prstGeom prst="rect">
                        <a:avLst/>
                      </a:prstGeom>
                      <a:noFill/>
                      <a:ln w="9525">
                        <a:noFill/>
                      </a:ln>
                    </p:spPr>
                  </p:pic>
                </p:oleObj>
              </mc:Fallback>
            </mc:AlternateContent>
          </a:graphicData>
        </a:graphic>
      </p:graphicFrame>
      <p:sp>
        <p:nvSpPr>
          <p:cNvPr id="4" name="矩形 3"/>
          <p:cNvSpPr/>
          <p:nvPr/>
        </p:nvSpPr>
        <p:spPr>
          <a:xfrm>
            <a:off x="3523565" y="2057123"/>
            <a:ext cx="943296" cy="423545"/>
          </a:xfrm>
          <a:prstGeom prst="rect">
            <a:avLst/>
          </a:prstGeom>
        </p:spPr>
        <p:txBody>
          <a:bodyPr wrap="square">
            <a:spAutoFit/>
          </a:bodyPr>
          <a:lstStyle/>
          <a:p>
            <a:r>
              <a:rPr lang="en-US" sz="2160" dirty="0" smtClean="0">
                <a:solidFill>
                  <a:srgbClr val="FF0000"/>
                </a:solidFill>
              </a:rPr>
              <a:t>AD</a:t>
            </a:r>
            <a:endParaRPr lang="zh-CN" altLang="en-US" sz="2160" dirty="0">
              <a:solidFill>
                <a:srgbClr val="FF0000"/>
              </a:solidFill>
            </a:endParaRPr>
          </a:p>
        </p:txBody>
      </p:sp>
      <p:graphicFrame>
        <p:nvGraphicFramePr>
          <p:cNvPr id="5" name="表格 4"/>
          <p:cNvGraphicFramePr>
            <a:graphicFrameLocks noGrp="1"/>
          </p:cNvGraphicFramePr>
          <p:nvPr/>
        </p:nvGraphicFramePr>
        <p:xfrm>
          <a:off x="702319" y="4412383"/>
          <a:ext cx="10718800" cy="1743075"/>
        </p:xfrm>
        <a:graphic>
          <a:graphicData uri="http://schemas.openxmlformats.org/drawingml/2006/table">
            <a:tbl>
              <a:tblPr/>
              <a:tblGrid>
                <a:gridCol w="950595"/>
                <a:gridCol w="1123950"/>
                <a:gridCol w="1210310"/>
                <a:gridCol w="1383030"/>
                <a:gridCol w="1123315"/>
                <a:gridCol w="2247900"/>
                <a:gridCol w="2679700"/>
              </a:tblGrid>
              <a:tr h="409575">
                <a:tc rowSpan="2">
                  <a:txBody>
                    <a:bodyPr/>
                    <a:lstStyle/>
                    <a:p>
                      <a:pPr algn="ctr">
                        <a:spcAft>
                          <a:spcPts val="0"/>
                        </a:spcAft>
                      </a:pPr>
                      <a:r>
                        <a:rPr lang="zh-CN" sz="2400" b="1" dirty="0">
                          <a:latin typeface="宋体" panose="02010600030101010101" pitchFamily="2" charset="-122"/>
                          <a:ea typeface="宋体" panose="02010600030101010101" pitchFamily="2" charset="-122"/>
                          <a:cs typeface="Times New Roman" panose="02020603050405020304"/>
                        </a:rPr>
                        <a:t>容器</a:t>
                      </a:r>
                      <a:endParaRPr lang="zh-CN" sz="2400" dirty="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反应</a:t>
                      </a:r>
                      <a:endParaRPr lang="zh-CN" sz="2400">
                        <a:latin typeface="宋体" panose="02010600030101010101" pitchFamily="2" charset="-122"/>
                        <a:ea typeface="宋体" panose="02010600030101010101" pitchFamily="2" charset="-122"/>
                        <a:cs typeface="Times New Roman" panose="02020603050405020304"/>
                      </a:endParaRPr>
                    </a:p>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条件</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zh-CN" sz="2400" b="1" dirty="0">
                          <a:latin typeface="宋体" panose="02010600030101010101" pitchFamily="2" charset="-122"/>
                          <a:ea typeface="宋体" panose="02010600030101010101" pitchFamily="2" charset="-122"/>
                          <a:cs typeface="Times New Roman" panose="02020603050405020304"/>
                        </a:rPr>
                        <a:t>起始物质</a:t>
                      </a:r>
                      <a:r>
                        <a:rPr lang="zh-CN" sz="2400" b="1" dirty="0" smtClean="0">
                          <a:latin typeface="宋体" panose="02010600030101010101" pitchFamily="2" charset="-122"/>
                          <a:ea typeface="宋体" panose="02010600030101010101" pitchFamily="2" charset="-122"/>
                          <a:cs typeface="Times New Roman" panose="02020603050405020304"/>
                        </a:rPr>
                        <a:t>的量</a:t>
                      </a:r>
                      <a:r>
                        <a:rPr lang="en-US" sz="2400" b="1" dirty="0">
                          <a:latin typeface="宋体" panose="02010600030101010101" pitchFamily="2" charset="-122"/>
                          <a:ea typeface="宋体" panose="02010600030101010101" pitchFamily="2" charset="-122"/>
                          <a:cs typeface="Times New Roman" panose="02020603050405020304"/>
                        </a:rPr>
                        <a:t>/mol</a:t>
                      </a:r>
                      <a:endParaRPr lang="zh-CN" sz="2400" dirty="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rowSpan="2">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达到平衡所</a:t>
                      </a:r>
                      <a:endParaRPr lang="zh-CN" sz="2400">
                        <a:latin typeface="宋体" panose="02010600030101010101" pitchFamily="2" charset="-122"/>
                        <a:ea typeface="宋体" panose="02010600030101010101" pitchFamily="2" charset="-122"/>
                        <a:cs typeface="Times New Roman" panose="02020603050405020304"/>
                      </a:endParaRPr>
                    </a:p>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用时间</a:t>
                      </a:r>
                      <a:r>
                        <a:rPr lang="en-US" sz="2400" b="1">
                          <a:latin typeface="宋体" panose="02010600030101010101" pitchFamily="2" charset="-122"/>
                          <a:ea typeface="宋体" panose="02010600030101010101" pitchFamily="2" charset="-122"/>
                          <a:cs typeface="Times New Roman" panose="02020603050405020304"/>
                        </a:rPr>
                        <a:t>/min</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达到平衡过程</a:t>
                      </a:r>
                      <a:endParaRPr lang="zh-CN" sz="2400">
                        <a:latin typeface="宋体" panose="02010600030101010101" pitchFamily="2" charset="-122"/>
                        <a:ea typeface="宋体" panose="02010600030101010101" pitchFamily="2" charset="-122"/>
                        <a:cs typeface="Times New Roman" panose="02020603050405020304"/>
                      </a:endParaRPr>
                    </a:p>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中的能量变化</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715">
                <a:tc vMerge="1">
                  <a:tcPr/>
                </a:tc>
                <a:tc vMerge="1">
                  <a:tcPr/>
                </a:tc>
                <a:tc>
                  <a:txBody>
                    <a:bodyPr/>
                    <a:lstStyle/>
                    <a:p>
                      <a:pPr algn="ctr">
                        <a:spcAft>
                          <a:spcPts val="0"/>
                        </a:spcAft>
                      </a:pPr>
                      <a:r>
                        <a:rPr lang="en-US" sz="2400" b="1">
                          <a:latin typeface="宋体" panose="02010600030101010101" pitchFamily="2" charset="-122"/>
                          <a:ea typeface="宋体" panose="02010600030101010101" pitchFamily="2" charset="-122"/>
                          <a:cs typeface="Times New Roman" panose="02020603050405020304"/>
                        </a:rPr>
                        <a:t>X</a:t>
                      </a:r>
                      <a:r>
                        <a:rPr lang="en-US" sz="2400" b="1" baseline="-25000">
                          <a:latin typeface="宋体" panose="02010600030101010101" pitchFamily="2" charset="-122"/>
                          <a:ea typeface="宋体" panose="02010600030101010101" pitchFamily="2" charset="-122"/>
                          <a:cs typeface="Times New Roman" panose="02020603050405020304"/>
                        </a:rPr>
                        <a:t>2</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a:latin typeface="宋体" panose="02010600030101010101" pitchFamily="2" charset="-122"/>
                          <a:ea typeface="宋体" panose="02010600030101010101" pitchFamily="2" charset="-122"/>
                          <a:cs typeface="Times New Roman" panose="02020603050405020304"/>
                        </a:rPr>
                        <a:t>Y</a:t>
                      </a:r>
                      <a:r>
                        <a:rPr lang="en-US" sz="2400" b="1" baseline="-25000">
                          <a:latin typeface="宋体" panose="02010600030101010101" pitchFamily="2" charset="-122"/>
                          <a:ea typeface="宋体" panose="02010600030101010101" pitchFamily="2" charset="-122"/>
                          <a:cs typeface="Times New Roman" panose="02020603050405020304"/>
                        </a:rPr>
                        <a:t>2</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a:latin typeface="宋体" panose="02010600030101010101" pitchFamily="2" charset="-122"/>
                          <a:ea typeface="宋体" panose="02010600030101010101" pitchFamily="2" charset="-122"/>
                          <a:cs typeface="Times New Roman" panose="02020603050405020304"/>
                        </a:rPr>
                        <a:t>XY</a:t>
                      </a:r>
                      <a:r>
                        <a:rPr lang="en-US" sz="2400" b="1" baseline="-25000">
                          <a:latin typeface="宋体" panose="02010600030101010101" pitchFamily="2" charset="-122"/>
                          <a:ea typeface="宋体" panose="02010600030101010101" pitchFamily="2" charset="-122"/>
                          <a:cs typeface="Times New Roman" panose="02020603050405020304"/>
                        </a:rPr>
                        <a:t>3</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r>
              <a:tr h="410210">
                <a:tc>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①</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恒容</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a:latin typeface="宋体" panose="02010600030101010101" pitchFamily="2" charset="-122"/>
                          <a:ea typeface="宋体" panose="02010600030101010101" pitchFamily="2" charset="-122"/>
                          <a:cs typeface="Times New Roman" panose="02020603050405020304"/>
                        </a:rPr>
                        <a:t>1</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a:latin typeface="宋体" panose="02010600030101010101" pitchFamily="2" charset="-122"/>
                          <a:ea typeface="宋体" panose="02010600030101010101" pitchFamily="2" charset="-122"/>
                          <a:cs typeface="Times New Roman" panose="02020603050405020304"/>
                        </a:rPr>
                        <a:t>3</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a:latin typeface="宋体" panose="02010600030101010101" pitchFamily="2" charset="-122"/>
                          <a:ea typeface="宋体" panose="02010600030101010101" pitchFamily="2" charset="-122"/>
                          <a:cs typeface="Times New Roman" panose="02020603050405020304"/>
                        </a:rPr>
                        <a:t>0</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a:latin typeface="宋体" panose="02010600030101010101" pitchFamily="2" charset="-122"/>
                          <a:ea typeface="宋体" panose="02010600030101010101" pitchFamily="2" charset="-122"/>
                          <a:cs typeface="Times New Roman" panose="02020603050405020304"/>
                        </a:rPr>
                        <a:t>10</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放热</a:t>
                      </a:r>
                      <a:r>
                        <a:rPr lang="en-US" sz="2400" b="1">
                          <a:latin typeface="宋体" panose="02010600030101010101" pitchFamily="2" charset="-122"/>
                          <a:ea typeface="宋体" panose="02010600030101010101" pitchFamily="2" charset="-122"/>
                          <a:cs typeface="Times New Roman" panose="02020603050405020304"/>
                        </a:rPr>
                        <a:t>0.1a kJ</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575">
                <a:tc>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②</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a:latin typeface="宋体" panose="02010600030101010101" pitchFamily="2" charset="-122"/>
                          <a:ea typeface="宋体" panose="02010600030101010101" pitchFamily="2" charset="-122"/>
                          <a:cs typeface="Times New Roman" panose="02020603050405020304"/>
                        </a:rPr>
                        <a:t>恒压</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a:latin typeface="宋体" panose="02010600030101010101" pitchFamily="2" charset="-122"/>
                          <a:ea typeface="宋体" panose="02010600030101010101" pitchFamily="2" charset="-122"/>
                          <a:cs typeface="Times New Roman" panose="02020603050405020304"/>
                        </a:rPr>
                        <a:t>1</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a:latin typeface="宋体" panose="02010600030101010101" pitchFamily="2" charset="-122"/>
                          <a:ea typeface="宋体" panose="02010600030101010101" pitchFamily="2" charset="-122"/>
                          <a:cs typeface="Times New Roman" panose="02020603050405020304"/>
                        </a:rPr>
                        <a:t>3</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a:latin typeface="宋体" panose="02010600030101010101" pitchFamily="2" charset="-122"/>
                          <a:ea typeface="宋体" panose="02010600030101010101" pitchFamily="2" charset="-122"/>
                          <a:cs typeface="Times New Roman" panose="02020603050405020304"/>
                        </a:rPr>
                        <a:t>0</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a:latin typeface="宋体" panose="02010600030101010101" pitchFamily="2" charset="-122"/>
                          <a:ea typeface="宋体" panose="02010600030101010101" pitchFamily="2" charset="-122"/>
                          <a:cs typeface="Times New Roman" panose="02020603050405020304"/>
                        </a:rPr>
                        <a:t>t</a:t>
                      </a:r>
                      <a:endParaRPr lang="zh-CN" sz="240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dirty="0">
                          <a:latin typeface="宋体" panose="02010600030101010101" pitchFamily="2" charset="-122"/>
                          <a:ea typeface="宋体" panose="02010600030101010101" pitchFamily="2" charset="-122"/>
                          <a:cs typeface="Times New Roman" panose="02020603050405020304"/>
                        </a:rPr>
                        <a:t>放热</a:t>
                      </a:r>
                      <a:r>
                        <a:rPr lang="en-US" sz="2400" b="1" dirty="0">
                          <a:latin typeface="宋体" panose="02010600030101010101" pitchFamily="2" charset="-122"/>
                          <a:ea typeface="宋体" panose="02010600030101010101" pitchFamily="2" charset="-122"/>
                          <a:cs typeface="Times New Roman" panose="02020603050405020304"/>
                        </a:rPr>
                        <a:t>b kJ</a:t>
                      </a:r>
                      <a:endParaRPr lang="zh-CN" sz="2400" dirty="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779430" y="942319"/>
            <a:ext cx="10623953" cy="3601676"/>
          </a:xfrm>
          <a:prstGeom prst="rect">
            <a:avLst/>
          </a:prstGeom>
          <a:solidFill>
            <a:srgbClr val="FFFCB9">
              <a:alpha val="46667"/>
            </a:srgbClr>
          </a:solidFill>
          <a:ln w="76200" cmpd="tri">
            <a:solidFill>
              <a:srgbClr val="83E18C"/>
            </a:solidFill>
            <a:miter lim="800000"/>
          </a:ln>
        </p:spPr>
        <p:txBody>
          <a:bodyPr wrap="none" lIns="109742" tIns="54872" rIns="109742" bIns="54872" anchor="ctr"/>
          <a:lstStyle/>
          <a:p>
            <a:pPr algn="ctr">
              <a:lnSpc>
                <a:spcPct val="100000"/>
              </a:lnSpc>
              <a:buFont typeface="Arial" panose="020B0604020202020204" pitchFamily="34" charset="0"/>
              <a:buNone/>
            </a:pPr>
            <a:endParaRPr lang="zh-CN" altLang="en-US" sz="2160" b="0">
              <a:solidFill>
                <a:srgbClr val="0099FF"/>
              </a:solidFill>
              <a:latin typeface="Calibri" panose="020F0502020204030204" charset="0"/>
            </a:endParaRPr>
          </a:p>
        </p:txBody>
      </p:sp>
      <p:sp>
        <p:nvSpPr>
          <p:cNvPr id="4" name="TextBox 3"/>
          <p:cNvSpPr txBox="1"/>
          <p:nvPr/>
        </p:nvSpPr>
        <p:spPr>
          <a:xfrm>
            <a:off x="779431" y="1028073"/>
            <a:ext cx="10548679" cy="2084070"/>
          </a:xfrm>
          <a:prstGeom prst="rect">
            <a:avLst/>
          </a:prstGeom>
          <a:noFill/>
        </p:spPr>
        <p:txBody>
          <a:bodyPr wrap="square" rtlCol="0">
            <a:spAutoFit/>
          </a:bodyPr>
          <a:lstStyle/>
          <a:p>
            <a:pPr algn="just"/>
            <a:r>
              <a:rPr lang="zh-CN" altLang="en-US" sz="2160" dirty="0" smtClean="0">
                <a:solidFill>
                  <a:srgbClr val="FF0000"/>
                </a:solidFill>
                <a:latin typeface="黑体" panose="02010609060101010101" pitchFamily="49" charset="-122"/>
                <a:ea typeface="黑体" panose="02010609060101010101" pitchFamily="49" charset="-122"/>
              </a:rPr>
              <a:t>解析</a:t>
            </a:r>
            <a:r>
              <a:rPr lang="en-US" altLang="zh-CN" sz="2160" dirty="0" smtClean="0">
                <a:solidFill>
                  <a:srgbClr val="FF0000"/>
                </a:solidFill>
                <a:latin typeface="黑体" panose="02010609060101010101" pitchFamily="49" charset="-122"/>
                <a:ea typeface="黑体" panose="02010609060101010101" pitchFamily="49" charset="-122"/>
              </a:rPr>
              <a:t>:</a:t>
            </a:r>
            <a:r>
              <a:rPr lang="zh-CN" altLang="en-US" sz="2160" dirty="0" smtClean="0">
                <a:latin typeface="楷体" panose="02010609060101010101" pitchFamily="49" charset="-122"/>
                <a:ea typeface="楷体" panose="02010609060101010101" pitchFamily="49" charset="-122"/>
              </a:rPr>
              <a:t>①、②中反应温度相同</a:t>
            </a:r>
            <a:r>
              <a:rPr lang="en-US" altLang="zh-CN" sz="2160" dirty="0" smtClean="0">
                <a:latin typeface="楷体" panose="02010609060101010101" pitchFamily="49" charset="-122"/>
                <a:ea typeface="楷体" panose="02010609060101010101" pitchFamily="49" charset="-122"/>
              </a:rPr>
              <a:t>,</a:t>
            </a:r>
            <a:r>
              <a:rPr lang="zh-CN" altLang="en-US" sz="2160" dirty="0" smtClean="0">
                <a:latin typeface="楷体" panose="02010609060101010101" pitchFamily="49" charset="-122"/>
                <a:ea typeface="楷体" panose="02010609060101010101" pitchFamily="49" charset="-122"/>
              </a:rPr>
              <a:t>平衡常数</a:t>
            </a:r>
            <a:r>
              <a:rPr lang="en-US" altLang="zh-CN" sz="2160" dirty="0" smtClean="0">
                <a:latin typeface="楷体" panose="02010609060101010101" pitchFamily="49" charset="-122"/>
                <a:ea typeface="楷体" panose="02010609060101010101" pitchFamily="49" charset="-122"/>
              </a:rPr>
              <a:t>K</a:t>
            </a:r>
            <a:r>
              <a:rPr lang="zh-CN" altLang="en-US" sz="2160" dirty="0" smtClean="0">
                <a:latin typeface="楷体" panose="02010609060101010101" pitchFamily="49" charset="-122"/>
                <a:ea typeface="楷体" panose="02010609060101010101" pitchFamily="49" charset="-122"/>
              </a:rPr>
              <a:t>的数值相同</a:t>
            </a:r>
            <a:r>
              <a:rPr lang="en-US" altLang="zh-CN" sz="2160" dirty="0" smtClean="0">
                <a:latin typeface="楷体" panose="02010609060101010101" pitchFamily="49" charset="-122"/>
                <a:ea typeface="楷体" panose="02010609060101010101" pitchFamily="49" charset="-122"/>
              </a:rPr>
              <a:t>,A</a:t>
            </a:r>
            <a:r>
              <a:rPr lang="zh-CN" altLang="en-US" sz="2160" dirty="0" smtClean="0">
                <a:latin typeface="楷体" panose="02010609060101010101" pitchFamily="49" charset="-122"/>
                <a:ea typeface="楷体" panose="02010609060101010101" pitchFamily="49" charset="-122"/>
              </a:rPr>
              <a:t>项正确</a:t>
            </a:r>
            <a:r>
              <a:rPr lang="en-US" altLang="zh-CN" sz="2160" dirty="0" smtClean="0">
                <a:latin typeface="楷体" panose="02010609060101010101" pitchFamily="49" charset="-122"/>
                <a:ea typeface="楷体" panose="02010609060101010101" pitchFamily="49" charset="-122"/>
              </a:rPr>
              <a:t>;</a:t>
            </a:r>
            <a:r>
              <a:rPr lang="zh-CN" altLang="en-US" sz="2160" dirty="0" smtClean="0">
                <a:latin typeface="楷体" panose="02010609060101010101" pitchFamily="49" charset="-122"/>
                <a:ea typeface="楷体" panose="02010609060101010101" pitchFamily="49" charset="-122"/>
              </a:rPr>
              <a:t>①中反应放热</a:t>
            </a:r>
            <a:r>
              <a:rPr lang="en-US" altLang="zh-CN" sz="2160" dirty="0" smtClean="0">
                <a:latin typeface="楷体" panose="02010609060101010101" pitchFamily="49" charset="-122"/>
                <a:ea typeface="楷体" panose="02010609060101010101" pitchFamily="49" charset="-122"/>
              </a:rPr>
              <a:t>0.1a kJ,</a:t>
            </a:r>
            <a:r>
              <a:rPr lang="zh-CN" altLang="en-US" sz="2160" dirty="0" smtClean="0">
                <a:latin typeface="楷体" panose="02010609060101010101" pitchFamily="49" charset="-122"/>
                <a:ea typeface="楷体" panose="02010609060101010101" pitchFamily="49" charset="-122"/>
              </a:rPr>
              <a:t>说明</a:t>
            </a:r>
            <a:r>
              <a:rPr lang="en-US" altLang="zh-CN" sz="2160" dirty="0" smtClean="0">
                <a:latin typeface="楷体" panose="02010609060101010101" pitchFamily="49" charset="-122"/>
                <a:ea typeface="楷体" panose="02010609060101010101" pitchFamily="49" charset="-122"/>
              </a:rPr>
              <a:t>10 min</a:t>
            </a:r>
            <a:r>
              <a:rPr lang="zh-CN" altLang="en-US" sz="2160" dirty="0" smtClean="0">
                <a:latin typeface="楷体" panose="02010609060101010101" pitchFamily="49" charset="-122"/>
                <a:ea typeface="楷体" panose="02010609060101010101" pitchFamily="49" charset="-122"/>
              </a:rPr>
              <a:t>内</a:t>
            </a:r>
            <a:r>
              <a:rPr lang="en-US" altLang="zh-CN" sz="2160" dirty="0" smtClean="0">
                <a:latin typeface="楷体" panose="02010609060101010101" pitchFamily="49" charset="-122"/>
                <a:ea typeface="楷体" panose="02010609060101010101" pitchFamily="49" charset="-122"/>
              </a:rPr>
              <a:t>X</a:t>
            </a:r>
            <a:r>
              <a:rPr lang="en-US" altLang="zh-CN" sz="2160" baseline="-25000" dirty="0" smtClean="0">
                <a:latin typeface="楷体" panose="02010609060101010101" pitchFamily="49" charset="-122"/>
                <a:ea typeface="楷体" panose="02010609060101010101" pitchFamily="49" charset="-122"/>
              </a:rPr>
              <a:t>2</a:t>
            </a:r>
            <a:r>
              <a:rPr lang="zh-CN" altLang="en-US" sz="2160" dirty="0" smtClean="0">
                <a:latin typeface="楷体" panose="02010609060101010101" pitchFamily="49" charset="-122"/>
                <a:ea typeface="楷体" panose="02010609060101010101" pitchFamily="49" charset="-122"/>
              </a:rPr>
              <a:t>反应了</a:t>
            </a:r>
            <a:r>
              <a:rPr lang="en-US" altLang="zh-CN" sz="2160" dirty="0" smtClean="0">
                <a:latin typeface="楷体" panose="02010609060101010101" pitchFamily="49" charset="-122"/>
                <a:ea typeface="楷体" panose="02010609060101010101" pitchFamily="49" charset="-122"/>
              </a:rPr>
              <a:t>0.1 mol,</a:t>
            </a:r>
            <a:r>
              <a:rPr lang="zh-CN" altLang="en-US" sz="2160" dirty="0" smtClean="0">
                <a:latin typeface="楷体" panose="02010609060101010101" pitchFamily="49" charset="-122"/>
                <a:ea typeface="楷体" panose="02010609060101010101" pitchFamily="49" charset="-122"/>
              </a:rPr>
              <a:t>物质的量浓度改变量为</a:t>
            </a:r>
            <a:r>
              <a:rPr lang="en-US" altLang="zh-CN" sz="2160" dirty="0" smtClean="0">
                <a:latin typeface="楷体" panose="02010609060101010101" pitchFamily="49" charset="-122"/>
                <a:ea typeface="楷体" panose="02010609060101010101" pitchFamily="49" charset="-122"/>
              </a:rPr>
              <a:t>0.1 mol/L,</a:t>
            </a:r>
            <a:r>
              <a:rPr lang="zh-CN" altLang="en-US" sz="2160" dirty="0" smtClean="0">
                <a:latin typeface="楷体" panose="02010609060101010101" pitchFamily="49" charset="-122"/>
                <a:ea typeface="楷体" panose="02010609060101010101" pitchFamily="49" charset="-122"/>
              </a:rPr>
              <a:t>所以其平均反应速率为</a:t>
            </a:r>
            <a:r>
              <a:rPr lang="en-US" altLang="zh-CN" sz="2160" dirty="0" smtClean="0">
                <a:latin typeface="楷体" panose="02010609060101010101" pitchFamily="49" charset="-122"/>
                <a:ea typeface="楷体" panose="02010609060101010101" pitchFamily="49" charset="-122"/>
              </a:rPr>
              <a:t>v(X</a:t>
            </a:r>
            <a:r>
              <a:rPr lang="en-US" altLang="zh-CN" sz="2160" baseline="-25000" dirty="0" smtClean="0">
                <a:latin typeface="楷体" panose="02010609060101010101" pitchFamily="49" charset="-122"/>
                <a:ea typeface="楷体" panose="02010609060101010101" pitchFamily="49" charset="-122"/>
              </a:rPr>
              <a:t>2</a:t>
            </a:r>
            <a:r>
              <a:rPr lang="en-US" altLang="zh-CN" sz="2160" dirty="0" smtClean="0">
                <a:latin typeface="楷体" panose="02010609060101010101" pitchFamily="49" charset="-122"/>
                <a:ea typeface="楷体" panose="02010609060101010101" pitchFamily="49" charset="-122"/>
              </a:rPr>
              <a:t>)=0.01 mol/(L·</a:t>
            </a:r>
            <a:r>
              <a:rPr lang="zh-CN" altLang="en-US" sz="2160" dirty="0" smtClean="0">
                <a:latin typeface="楷体" panose="02010609060101010101" pitchFamily="49" charset="-122"/>
                <a:ea typeface="楷体" panose="02010609060101010101" pitchFamily="49" charset="-122"/>
              </a:rPr>
              <a:t> </a:t>
            </a:r>
            <a:r>
              <a:rPr lang="en-US" altLang="zh-CN" sz="2160" dirty="0" smtClean="0">
                <a:latin typeface="楷体" panose="02010609060101010101" pitchFamily="49" charset="-122"/>
                <a:ea typeface="楷体" panose="02010609060101010101" pitchFamily="49" charset="-122"/>
              </a:rPr>
              <a:t>min),B</a:t>
            </a:r>
            <a:r>
              <a:rPr lang="zh-CN" altLang="en-US" sz="2160" dirty="0" smtClean="0">
                <a:latin typeface="楷体" panose="02010609060101010101" pitchFamily="49" charset="-122"/>
                <a:ea typeface="楷体" panose="02010609060101010101" pitchFamily="49" charset="-122"/>
              </a:rPr>
              <a:t>项错误</a:t>
            </a:r>
            <a:r>
              <a:rPr lang="en-US" altLang="zh-CN" sz="2160" dirty="0" smtClean="0">
                <a:latin typeface="楷体" panose="02010609060101010101" pitchFamily="49" charset="-122"/>
                <a:ea typeface="楷体" panose="02010609060101010101" pitchFamily="49" charset="-122"/>
              </a:rPr>
              <a:t>;</a:t>
            </a:r>
            <a:r>
              <a:rPr lang="zh-CN" altLang="en-US" sz="2160" dirty="0" smtClean="0">
                <a:latin typeface="楷体" panose="02010609060101010101" pitchFamily="49" charset="-122"/>
                <a:ea typeface="楷体" panose="02010609060101010101" pitchFamily="49" charset="-122"/>
              </a:rPr>
              <a:t>据容器①中数据</a:t>
            </a:r>
            <a:r>
              <a:rPr lang="en-US" altLang="zh-CN" sz="2160" dirty="0" smtClean="0">
                <a:latin typeface="楷体" panose="02010609060101010101" pitchFamily="49" charset="-122"/>
                <a:ea typeface="楷体" panose="02010609060101010101" pitchFamily="49" charset="-122"/>
              </a:rPr>
              <a:t>,</a:t>
            </a:r>
            <a:r>
              <a:rPr lang="zh-CN" altLang="en-US" sz="2160" dirty="0" smtClean="0">
                <a:latin typeface="楷体" panose="02010609060101010101" pitchFamily="49" charset="-122"/>
                <a:ea typeface="楷体" panose="02010609060101010101" pitchFamily="49" charset="-122"/>
              </a:rPr>
              <a:t>可算出</a:t>
            </a:r>
            <a:r>
              <a:rPr lang="en-US" altLang="zh-CN" sz="2160" dirty="0" smtClean="0">
                <a:latin typeface="楷体" panose="02010609060101010101" pitchFamily="49" charset="-122"/>
                <a:ea typeface="楷体" panose="02010609060101010101" pitchFamily="49" charset="-122"/>
              </a:rPr>
              <a:t>X</a:t>
            </a:r>
            <a:r>
              <a:rPr lang="en-US" altLang="zh-CN" sz="2160" baseline="-25000" dirty="0" smtClean="0">
                <a:latin typeface="楷体" panose="02010609060101010101" pitchFamily="49" charset="-122"/>
                <a:ea typeface="楷体" panose="02010609060101010101" pitchFamily="49" charset="-122"/>
              </a:rPr>
              <a:t>2</a:t>
            </a:r>
            <a:r>
              <a:rPr lang="zh-CN" altLang="en-US" sz="2160" dirty="0" smtClean="0">
                <a:latin typeface="楷体" panose="02010609060101010101" pitchFamily="49" charset="-122"/>
                <a:ea typeface="楷体" panose="02010609060101010101" pitchFamily="49" charset="-122"/>
              </a:rPr>
              <a:t>的平衡转化率为</a:t>
            </a:r>
            <a:r>
              <a:rPr lang="en-US" altLang="zh-CN" sz="2160" dirty="0" smtClean="0">
                <a:latin typeface="楷体" panose="02010609060101010101" pitchFamily="49" charset="-122"/>
                <a:ea typeface="楷体" panose="02010609060101010101" pitchFamily="49" charset="-122"/>
              </a:rPr>
              <a:t>10%,</a:t>
            </a:r>
            <a:r>
              <a:rPr lang="zh-CN" altLang="en-US" sz="2160" dirty="0" smtClean="0">
                <a:latin typeface="楷体" panose="02010609060101010101" pitchFamily="49" charset="-122"/>
                <a:ea typeface="楷体" panose="02010609060101010101" pitchFamily="49" charset="-122"/>
              </a:rPr>
              <a:t>容器②中是恒温恒压</a:t>
            </a:r>
            <a:r>
              <a:rPr lang="en-US" altLang="zh-CN" sz="2160" dirty="0" smtClean="0">
                <a:latin typeface="楷体" panose="02010609060101010101" pitchFamily="49" charset="-122"/>
                <a:ea typeface="楷体" panose="02010609060101010101" pitchFamily="49" charset="-122"/>
              </a:rPr>
              <a:t>,</a:t>
            </a:r>
            <a:r>
              <a:rPr lang="zh-CN" altLang="en-US" sz="2160" dirty="0" smtClean="0">
                <a:latin typeface="楷体" panose="02010609060101010101" pitchFamily="49" charset="-122"/>
                <a:ea typeface="楷体" panose="02010609060101010101" pitchFamily="49" charset="-122"/>
              </a:rPr>
              <a:t>容器①是恒温恒容</a:t>
            </a:r>
            <a:r>
              <a:rPr lang="en-US" altLang="zh-CN" sz="2160" dirty="0" smtClean="0">
                <a:latin typeface="楷体" panose="02010609060101010101" pitchFamily="49" charset="-122"/>
                <a:ea typeface="楷体" panose="02010609060101010101" pitchFamily="49" charset="-122"/>
              </a:rPr>
              <a:t>,</a:t>
            </a:r>
            <a:r>
              <a:rPr lang="zh-CN" altLang="en-US" sz="2160" dirty="0" smtClean="0">
                <a:latin typeface="楷体" panose="02010609060101010101" pitchFamily="49" charset="-122"/>
                <a:ea typeface="楷体" panose="02010609060101010101" pitchFamily="49" charset="-122"/>
              </a:rPr>
              <a:t>容器②相当于在容器①的基础上加压</a:t>
            </a:r>
            <a:r>
              <a:rPr lang="en-US" altLang="zh-CN" sz="2160" dirty="0" smtClean="0">
                <a:latin typeface="楷体" panose="02010609060101010101" pitchFamily="49" charset="-122"/>
                <a:ea typeface="楷体" panose="02010609060101010101" pitchFamily="49" charset="-122"/>
              </a:rPr>
              <a:t>,</a:t>
            </a:r>
            <a:r>
              <a:rPr lang="zh-CN" altLang="en-US" sz="2160" dirty="0" smtClean="0">
                <a:latin typeface="楷体" panose="02010609060101010101" pitchFamily="49" charset="-122"/>
                <a:ea typeface="楷体" panose="02010609060101010101" pitchFamily="49" charset="-122"/>
              </a:rPr>
              <a:t>加压平衡右移</a:t>
            </a:r>
            <a:r>
              <a:rPr lang="en-US" altLang="zh-CN" sz="2160" dirty="0" smtClean="0">
                <a:latin typeface="楷体" panose="02010609060101010101" pitchFamily="49" charset="-122"/>
                <a:ea typeface="楷体" panose="02010609060101010101" pitchFamily="49" charset="-122"/>
              </a:rPr>
              <a:t>,</a:t>
            </a:r>
            <a:r>
              <a:rPr lang="zh-CN" altLang="en-US" sz="2160" dirty="0" smtClean="0">
                <a:latin typeface="楷体" panose="02010609060101010101" pitchFamily="49" charset="-122"/>
                <a:ea typeface="楷体" panose="02010609060101010101" pitchFamily="49" charset="-122"/>
              </a:rPr>
              <a:t>所以</a:t>
            </a:r>
            <a:r>
              <a:rPr lang="en-US" altLang="zh-CN" sz="2160" dirty="0" smtClean="0">
                <a:latin typeface="楷体" panose="02010609060101010101" pitchFamily="49" charset="-122"/>
                <a:ea typeface="楷体" panose="02010609060101010101" pitchFamily="49" charset="-122"/>
              </a:rPr>
              <a:t>X</a:t>
            </a:r>
            <a:r>
              <a:rPr lang="en-US" altLang="zh-CN" sz="2160" baseline="-25000" dirty="0" smtClean="0">
                <a:latin typeface="楷体" panose="02010609060101010101" pitchFamily="49" charset="-122"/>
                <a:ea typeface="楷体" panose="02010609060101010101" pitchFamily="49" charset="-122"/>
              </a:rPr>
              <a:t>2</a:t>
            </a:r>
            <a:r>
              <a:rPr lang="zh-CN" altLang="en-US" sz="2160" dirty="0" smtClean="0">
                <a:latin typeface="楷体" panose="02010609060101010101" pitchFamily="49" charset="-122"/>
                <a:ea typeface="楷体" panose="02010609060101010101" pitchFamily="49" charset="-122"/>
              </a:rPr>
              <a:t>的转化率大于</a:t>
            </a:r>
            <a:r>
              <a:rPr lang="en-US" altLang="zh-CN" sz="2160" dirty="0" smtClean="0">
                <a:latin typeface="楷体" panose="02010609060101010101" pitchFamily="49" charset="-122"/>
                <a:ea typeface="楷体" panose="02010609060101010101" pitchFamily="49" charset="-122"/>
              </a:rPr>
              <a:t>10%,C</a:t>
            </a:r>
            <a:r>
              <a:rPr lang="zh-CN" altLang="en-US" sz="2160" dirty="0" smtClean="0">
                <a:latin typeface="楷体" panose="02010609060101010101" pitchFamily="49" charset="-122"/>
                <a:ea typeface="楷体" panose="02010609060101010101" pitchFamily="49" charset="-122"/>
              </a:rPr>
              <a:t>项错误</a:t>
            </a:r>
            <a:r>
              <a:rPr lang="en-US" altLang="zh-CN" sz="2160" dirty="0" smtClean="0">
                <a:latin typeface="楷体" panose="02010609060101010101" pitchFamily="49" charset="-122"/>
                <a:ea typeface="楷体" panose="02010609060101010101" pitchFamily="49" charset="-122"/>
              </a:rPr>
              <a:t>;</a:t>
            </a:r>
            <a:r>
              <a:rPr lang="zh-CN" altLang="en-US" sz="2160" dirty="0" smtClean="0">
                <a:latin typeface="楷体" panose="02010609060101010101" pitchFamily="49" charset="-122"/>
                <a:ea typeface="楷体" panose="02010609060101010101" pitchFamily="49" charset="-122"/>
              </a:rPr>
              <a:t>据</a:t>
            </a:r>
            <a:r>
              <a:rPr lang="en-US" altLang="zh-CN" sz="2160" dirty="0" smtClean="0">
                <a:latin typeface="楷体" panose="02010609060101010101" pitchFamily="49" charset="-122"/>
                <a:ea typeface="楷体" panose="02010609060101010101" pitchFamily="49" charset="-122"/>
              </a:rPr>
              <a:t>C</a:t>
            </a:r>
            <a:r>
              <a:rPr lang="zh-CN" altLang="en-US" sz="2160" dirty="0" smtClean="0">
                <a:latin typeface="楷体" panose="02010609060101010101" pitchFamily="49" charset="-122"/>
                <a:ea typeface="楷体" panose="02010609060101010101" pitchFamily="49" charset="-122"/>
              </a:rPr>
              <a:t>项分析</a:t>
            </a:r>
            <a:r>
              <a:rPr lang="en-US" altLang="zh-CN" sz="2160" dirty="0" smtClean="0">
                <a:latin typeface="楷体" panose="02010609060101010101" pitchFamily="49" charset="-122"/>
                <a:ea typeface="楷体" panose="02010609060101010101" pitchFamily="49" charset="-122"/>
              </a:rPr>
              <a:t>,</a:t>
            </a:r>
            <a:r>
              <a:rPr lang="zh-CN" altLang="en-US" sz="2160" dirty="0" smtClean="0">
                <a:latin typeface="楷体" panose="02010609060101010101" pitchFamily="49" charset="-122"/>
                <a:ea typeface="楷体" panose="02010609060101010101" pitchFamily="49" charset="-122"/>
              </a:rPr>
              <a:t>容器②相当于在容器①的基础上加压</a:t>
            </a:r>
            <a:r>
              <a:rPr lang="en-US" altLang="zh-CN" sz="2160" dirty="0" smtClean="0">
                <a:latin typeface="楷体" panose="02010609060101010101" pitchFamily="49" charset="-122"/>
                <a:ea typeface="楷体" panose="02010609060101010101" pitchFamily="49" charset="-122"/>
              </a:rPr>
              <a:t>,</a:t>
            </a:r>
            <a:r>
              <a:rPr lang="zh-CN" altLang="en-US" sz="2160" dirty="0" smtClean="0">
                <a:latin typeface="楷体" panose="02010609060101010101" pitchFamily="49" charset="-122"/>
                <a:ea typeface="楷体" panose="02010609060101010101" pitchFamily="49" charset="-122"/>
              </a:rPr>
              <a:t>平衡右移</a:t>
            </a:r>
            <a:r>
              <a:rPr lang="en-US" altLang="zh-CN" sz="2160" dirty="0" smtClean="0">
                <a:latin typeface="楷体" panose="02010609060101010101" pitchFamily="49" charset="-122"/>
                <a:ea typeface="楷体" panose="02010609060101010101" pitchFamily="49" charset="-122"/>
              </a:rPr>
              <a:t>,</a:t>
            </a:r>
            <a:r>
              <a:rPr lang="zh-CN" altLang="en-US" sz="2160" dirty="0" smtClean="0">
                <a:latin typeface="楷体" panose="02010609060101010101" pitchFamily="49" charset="-122"/>
                <a:ea typeface="楷体" panose="02010609060101010101" pitchFamily="49" charset="-122"/>
              </a:rPr>
              <a:t>所以放出的热量比容器①多</a:t>
            </a:r>
            <a:r>
              <a:rPr lang="en-US" altLang="zh-CN" sz="2160" dirty="0" smtClean="0">
                <a:latin typeface="楷体" panose="02010609060101010101" pitchFamily="49" charset="-122"/>
                <a:ea typeface="楷体" panose="02010609060101010101" pitchFamily="49" charset="-122"/>
              </a:rPr>
              <a:t>,D</a:t>
            </a:r>
            <a:r>
              <a:rPr lang="zh-CN" altLang="en-US" sz="2160" dirty="0" smtClean="0">
                <a:latin typeface="楷体" panose="02010609060101010101" pitchFamily="49" charset="-122"/>
                <a:ea typeface="楷体" panose="02010609060101010101" pitchFamily="49" charset="-122"/>
              </a:rPr>
              <a:t>项正确。</a:t>
            </a:r>
            <a:endParaRPr lang="zh-CN" altLang="en-US" sz="2160" dirty="0" smtClean="0">
              <a:latin typeface="楷体" panose="02010609060101010101" pitchFamily="49" charset="-122"/>
              <a:ea typeface="楷体" panose="02010609060101010101" pitchFamily="49" charset="-122"/>
            </a:endParaRPr>
          </a:p>
        </p:txBody>
      </p:sp>
    </p:spTree>
  </p:cSld>
  <p:clrMapOvr>
    <a:masterClrMapping/>
  </p:clrMapOvr>
  <p:transition>
    <p:split orient="ver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2"/>
          <p:cNvGraphicFramePr>
            <a:graphicFrameLocks noChangeAspect="1"/>
          </p:cNvGraphicFramePr>
          <p:nvPr/>
        </p:nvGraphicFramePr>
        <p:xfrm>
          <a:off x="780422" y="794650"/>
          <a:ext cx="10673462" cy="2549740"/>
        </p:xfrm>
        <a:graphic>
          <a:graphicData uri="http://schemas.openxmlformats.org/presentationml/2006/ole">
            <mc:AlternateContent xmlns:mc="http://schemas.openxmlformats.org/markup-compatibility/2006">
              <mc:Choice xmlns:v="urn:schemas-microsoft-com:vml" Requires="v">
                <p:oleObj spid="_x0000_s20481" name="文档" r:id="rId1" imgW="5187950" imgH="1243330" progId="Word.Document.12">
                  <p:embed/>
                </p:oleObj>
              </mc:Choice>
              <mc:Fallback>
                <p:oleObj name="文档" r:id="rId1" imgW="5187950" imgH="1243330" progId="Word.Document.12">
                  <p:embed/>
                  <p:pic>
                    <p:nvPicPr>
                      <p:cNvPr id="0" name="Object 2"/>
                      <p:cNvPicPr>
                        <a:picLocks noChangeAspect="1"/>
                      </p:cNvPicPr>
                      <p:nvPr/>
                    </p:nvPicPr>
                    <p:blipFill>
                      <a:blip r:embed="rId2"/>
                      <a:stretch>
                        <a:fillRect/>
                      </a:stretch>
                    </p:blipFill>
                    <p:spPr>
                      <a:xfrm>
                        <a:off x="780422" y="794650"/>
                        <a:ext cx="10673462" cy="2549740"/>
                      </a:xfrm>
                      <a:prstGeom prst="rect">
                        <a:avLst/>
                      </a:prstGeom>
                      <a:noFill/>
                      <a:ln w="9525">
                        <a:noFill/>
                      </a:ln>
                    </p:spPr>
                  </p:pic>
                </p:oleObj>
              </mc:Fallback>
            </mc:AlternateContent>
          </a:graphicData>
        </a:graphic>
      </p:graphicFrame>
      <p:sp>
        <p:nvSpPr>
          <p:cNvPr id="4" name="矩形 3"/>
          <p:cNvSpPr/>
          <p:nvPr/>
        </p:nvSpPr>
        <p:spPr>
          <a:xfrm>
            <a:off x="7897029" y="1167149"/>
            <a:ext cx="943296" cy="404495"/>
          </a:xfrm>
          <a:prstGeom prst="rect">
            <a:avLst/>
          </a:prstGeom>
        </p:spPr>
        <p:txBody>
          <a:bodyPr wrap="square">
            <a:spAutoFit/>
          </a:bodyPr>
          <a:lstStyle/>
          <a:p>
            <a:r>
              <a:rPr lang="en-US" sz="2040" dirty="0" smtClean="0">
                <a:solidFill>
                  <a:srgbClr val="FF0000"/>
                </a:solidFill>
              </a:rPr>
              <a:t>C</a:t>
            </a:r>
            <a:endParaRPr lang="zh-CN" altLang="en-US" sz="2040" dirty="0">
              <a:solidFill>
                <a:srgbClr val="FF0000"/>
              </a:solidFill>
            </a:endParaRPr>
          </a:p>
        </p:txBody>
      </p:sp>
      <p:graphicFrame>
        <p:nvGraphicFramePr>
          <p:cNvPr id="5" name="表格 4"/>
          <p:cNvGraphicFramePr>
            <a:graphicFrameLocks noGrp="1"/>
          </p:cNvGraphicFramePr>
          <p:nvPr/>
        </p:nvGraphicFramePr>
        <p:xfrm>
          <a:off x="779431" y="3343436"/>
          <a:ext cx="10633075" cy="2829560"/>
        </p:xfrm>
        <a:graphic>
          <a:graphicData uri="http://schemas.openxmlformats.org/drawingml/2006/table">
            <a:tbl>
              <a:tblPr/>
              <a:tblGrid>
                <a:gridCol w="1160145"/>
                <a:gridCol w="1353185"/>
                <a:gridCol w="1119505"/>
                <a:gridCol w="1240790"/>
                <a:gridCol w="1329690"/>
                <a:gridCol w="4429760"/>
              </a:tblGrid>
              <a:tr h="332105">
                <a:tc rowSpan="2">
                  <a:txBody>
                    <a:bodyPr/>
                    <a:lstStyle/>
                    <a:p>
                      <a:pPr algn="ctr">
                        <a:spcAft>
                          <a:spcPts val="0"/>
                        </a:spcAft>
                      </a:pPr>
                      <a:r>
                        <a:rPr lang="zh-CN" sz="2040" b="1" dirty="0">
                          <a:latin typeface="宋体" panose="02010600030101010101" pitchFamily="2" charset="-122"/>
                          <a:ea typeface="宋体" panose="02010600030101010101" pitchFamily="2" charset="-122"/>
                          <a:cs typeface="Times New Roman" panose="02020603050405020304"/>
                        </a:rPr>
                        <a:t>容器</a:t>
                      </a:r>
                      <a:endParaRPr lang="zh-CN" sz="2040" dirty="0">
                        <a:latin typeface="宋体" panose="02010600030101010101" pitchFamily="2" charset="-122"/>
                        <a:ea typeface="宋体" panose="02010600030101010101" pitchFamily="2" charset="-122"/>
                        <a:cs typeface="Times New Roman" panose="02020603050405020304"/>
                      </a:endParaRPr>
                    </a:p>
                    <a:p>
                      <a:pPr algn="ctr">
                        <a:spcAft>
                          <a:spcPts val="0"/>
                        </a:spcAft>
                      </a:pPr>
                      <a:r>
                        <a:rPr lang="zh-CN" sz="2040" b="1" dirty="0">
                          <a:latin typeface="宋体" panose="02010600030101010101" pitchFamily="2" charset="-122"/>
                          <a:ea typeface="宋体" panose="02010600030101010101" pitchFamily="2" charset="-122"/>
                          <a:cs typeface="Times New Roman" panose="02020603050405020304"/>
                        </a:rPr>
                        <a:t>编号</a:t>
                      </a:r>
                      <a:endParaRPr lang="zh-CN" sz="2040" dirty="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2040" b="1">
                          <a:latin typeface="宋体" panose="02010600030101010101" pitchFamily="2" charset="-122"/>
                          <a:ea typeface="宋体" panose="02010600030101010101" pitchFamily="2" charset="-122"/>
                          <a:cs typeface="Times New Roman" panose="02020603050405020304"/>
                        </a:rPr>
                        <a:t>容器</a:t>
                      </a:r>
                      <a:endParaRPr lang="zh-CN" sz="2040">
                        <a:latin typeface="宋体" panose="02010600030101010101" pitchFamily="2" charset="-122"/>
                        <a:ea typeface="宋体" panose="02010600030101010101" pitchFamily="2" charset="-122"/>
                        <a:cs typeface="Times New Roman" panose="02020603050405020304"/>
                      </a:endParaRPr>
                    </a:p>
                    <a:p>
                      <a:pPr algn="ctr">
                        <a:spcAft>
                          <a:spcPts val="0"/>
                        </a:spcAft>
                      </a:pPr>
                      <a:r>
                        <a:rPr lang="zh-CN" sz="2040" b="1">
                          <a:latin typeface="宋体" panose="02010600030101010101" pitchFamily="2" charset="-122"/>
                          <a:ea typeface="宋体" panose="02010600030101010101" pitchFamily="2" charset="-122"/>
                          <a:cs typeface="Times New Roman" panose="02020603050405020304"/>
                        </a:rPr>
                        <a:t>类型</a:t>
                      </a:r>
                      <a:endParaRPr lang="zh-CN" sz="204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zh-CN" sz="2040" b="1">
                          <a:latin typeface="宋体" panose="02010600030101010101" pitchFamily="2" charset="-122"/>
                          <a:ea typeface="宋体" panose="02010600030101010101" pitchFamily="2" charset="-122"/>
                          <a:cs typeface="Times New Roman" panose="02020603050405020304"/>
                        </a:rPr>
                        <a:t>起始物质的量</a:t>
                      </a:r>
                      <a:r>
                        <a:rPr lang="en-US" sz="2040" b="1">
                          <a:latin typeface="宋体" panose="02010600030101010101" pitchFamily="2" charset="-122"/>
                          <a:ea typeface="宋体" panose="02010600030101010101" pitchFamily="2" charset="-122"/>
                          <a:cs typeface="Times New Roman" panose="02020603050405020304"/>
                        </a:rPr>
                        <a:t>/mol</a:t>
                      </a:r>
                      <a:endParaRPr lang="zh-CN" sz="204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rowSpan="2">
                  <a:txBody>
                    <a:bodyPr/>
                    <a:lstStyle/>
                    <a:p>
                      <a:pPr algn="l">
                        <a:spcAft>
                          <a:spcPts val="0"/>
                        </a:spcAft>
                      </a:pPr>
                      <a:r>
                        <a:rPr lang="zh-CN" sz="2040" b="1">
                          <a:latin typeface="宋体" panose="02010600030101010101" pitchFamily="2" charset="-122"/>
                          <a:ea typeface="宋体" panose="02010600030101010101" pitchFamily="2" charset="-122"/>
                          <a:cs typeface="Times New Roman" panose="02020603050405020304"/>
                        </a:rPr>
                        <a:t>平衡时</a:t>
                      </a:r>
                      <a:r>
                        <a:rPr lang="en-US" sz="2040" b="1" dirty="0">
                          <a:latin typeface="宋体" panose="02010600030101010101" pitchFamily="2" charset="-122"/>
                          <a:ea typeface="宋体" panose="02010600030101010101" pitchFamily="2" charset="-122"/>
                          <a:cs typeface="Times New Roman" panose="02020603050405020304"/>
                        </a:rPr>
                        <a:t>SO</a:t>
                      </a:r>
                      <a:r>
                        <a:rPr lang="en-US" sz="2040" b="1" baseline="-25000" dirty="0">
                          <a:latin typeface="宋体" panose="02010600030101010101" pitchFamily="2" charset="-122"/>
                          <a:ea typeface="宋体" panose="02010600030101010101" pitchFamily="2" charset="-122"/>
                          <a:cs typeface="Times New Roman" panose="02020603050405020304"/>
                        </a:rPr>
                        <a:t>3</a:t>
                      </a:r>
                      <a:r>
                        <a:rPr lang="zh-CN" sz="2040" b="1" dirty="0">
                          <a:latin typeface="宋体" panose="02010600030101010101" pitchFamily="2" charset="-122"/>
                          <a:ea typeface="宋体" panose="02010600030101010101" pitchFamily="2" charset="-122"/>
                          <a:cs typeface="Times New Roman" panose="02020603050405020304"/>
                        </a:rPr>
                        <a:t>的物质的量</a:t>
                      </a:r>
                      <a:r>
                        <a:rPr lang="en-US" sz="2040" b="1" dirty="0">
                          <a:latin typeface="宋体" panose="02010600030101010101" pitchFamily="2" charset="-122"/>
                          <a:ea typeface="宋体" panose="02010600030101010101" pitchFamily="2" charset="-122"/>
                          <a:cs typeface="Times New Roman" panose="02020603050405020304"/>
                        </a:rPr>
                        <a:t>/mol</a:t>
                      </a:r>
                      <a:endParaRPr lang="zh-CN" sz="2040" dirty="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5460">
                <a:tc vMerge="1">
                  <a:tcPr/>
                </a:tc>
                <a:tc vMerge="1">
                  <a:tcPr/>
                </a:tc>
                <a:tc>
                  <a:txBody>
                    <a:bodyPr/>
                    <a:lstStyle/>
                    <a:p>
                      <a:pPr algn="ctr">
                        <a:spcAft>
                          <a:spcPts val="0"/>
                        </a:spcAft>
                      </a:pPr>
                      <a:r>
                        <a:rPr lang="en-US" sz="2040" b="1">
                          <a:latin typeface="宋体" panose="02010600030101010101" pitchFamily="2" charset="-122"/>
                          <a:ea typeface="宋体" panose="02010600030101010101" pitchFamily="2" charset="-122"/>
                          <a:cs typeface="Times New Roman" panose="02020603050405020304"/>
                        </a:rPr>
                        <a:t>SO</a:t>
                      </a:r>
                      <a:r>
                        <a:rPr lang="en-US" sz="2040" b="1" baseline="-25000">
                          <a:latin typeface="宋体" panose="02010600030101010101" pitchFamily="2" charset="-122"/>
                          <a:ea typeface="宋体" panose="02010600030101010101" pitchFamily="2" charset="-122"/>
                          <a:cs typeface="Times New Roman" panose="02020603050405020304"/>
                        </a:rPr>
                        <a:t>2</a:t>
                      </a:r>
                      <a:endParaRPr lang="zh-CN" sz="204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40" b="1">
                          <a:latin typeface="宋体" panose="02010600030101010101" pitchFamily="2" charset="-122"/>
                          <a:ea typeface="宋体" panose="02010600030101010101" pitchFamily="2" charset="-122"/>
                          <a:cs typeface="Times New Roman" panose="02020603050405020304"/>
                        </a:rPr>
                        <a:t>O</a:t>
                      </a:r>
                      <a:r>
                        <a:rPr lang="en-US" sz="2040" b="1" baseline="-25000">
                          <a:latin typeface="宋体" panose="02010600030101010101" pitchFamily="2" charset="-122"/>
                          <a:ea typeface="宋体" panose="02010600030101010101" pitchFamily="2" charset="-122"/>
                          <a:cs typeface="Times New Roman" panose="02020603050405020304"/>
                        </a:rPr>
                        <a:t>2</a:t>
                      </a:r>
                      <a:endParaRPr lang="zh-CN" sz="204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40" b="1">
                          <a:latin typeface="宋体" panose="02010600030101010101" pitchFamily="2" charset="-122"/>
                          <a:ea typeface="宋体" panose="02010600030101010101" pitchFamily="2" charset="-122"/>
                          <a:cs typeface="Times New Roman" panose="02020603050405020304"/>
                        </a:rPr>
                        <a:t>SO</a:t>
                      </a:r>
                      <a:r>
                        <a:rPr lang="en-US" sz="2040" b="1" baseline="-25000">
                          <a:latin typeface="宋体" panose="02010600030101010101" pitchFamily="2" charset="-122"/>
                          <a:ea typeface="宋体" panose="02010600030101010101" pitchFamily="2" charset="-122"/>
                          <a:cs typeface="Times New Roman" panose="02020603050405020304"/>
                        </a:rPr>
                        <a:t>3</a:t>
                      </a:r>
                      <a:endParaRPr lang="zh-CN" sz="204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664210">
                <a:tc>
                  <a:txBody>
                    <a:bodyPr/>
                    <a:lstStyle/>
                    <a:p>
                      <a:pPr algn="ctr">
                        <a:spcAft>
                          <a:spcPts val="0"/>
                        </a:spcAft>
                      </a:pPr>
                      <a:r>
                        <a:rPr lang="zh-CN" sz="2040" b="1">
                          <a:latin typeface="宋体" panose="02010600030101010101" pitchFamily="2" charset="-122"/>
                          <a:ea typeface="宋体" panose="02010600030101010101" pitchFamily="2" charset="-122"/>
                          <a:cs typeface="Times New Roman" panose="02020603050405020304"/>
                        </a:rPr>
                        <a:t>Ⅰ</a:t>
                      </a:r>
                      <a:endParaRPr lang="zh-CN" sz="204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40" b="1">
                          <a:latin typeface="宋体" panose="02010600030101010101" pitchFamily="2" charset="-122"/>
                          <a:ea typeface="宋体" panose="02010600030101010101" pitchFamily="2" charset="-122"/>
                          <a:cs typeface="Times New Roman" panose="02020603050405020304"/>
                        </a:rPr>
                        <a:t>恒温</a:t>
                      </a:r>
                      <a:endParaRPr lang="zh-CN" sz="2040">
                        <a:latin typeface="宋体" panose="02010600030101010101" pitchFamily="2" charset="-122"/>
                        <a:ea typeface="宋体" panose="02010600030101010101" pitchFamily="2" charset="-122"/>
                        <a:cs typeface="Times New Roman" panose="02020603050405020304"/>
                      </a:endParaRPr>
                    </a:p>
                    <a:p>
                      <a:pPr algn="ctr">
                        <a:spcAft>
                          <a:spcPts val="0"/>
                        </a:spcAft>
                      </a:pPr>
                      <a:r>
                        <a:rPr lang="zh-CN" sz="2040" b="1">
                          <a:latin typeface="宋体" panose="02010600030101010101" pitchFamily="2" charset="-122"/>
                          <a:ea typeface="宋体" panose="02010600030101010101" pitchFamily="2" charset="-122"/>
                          <a:cs typeface="Times New Roman" panose="02020603050405020304"/>
                        </a:rPr>
                        <a:t>恒容</a:t>
                      </a:r>
                      <a:endParaRPr lang="zh-CN" sz="204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40" b="1">
                          <a:latin typeface="宋体" panose="02010600030101010101" pitchFamily="2" charset="-122"/>
                          <a:ea typeface="宋体" panose="02010600030101010101" pitchFamily="2" charset="-122"/>
                          <a:cs typeface="Times New Roman" panose="02020603050405020304"/>
                        </a:rPr>
                        <a:t>2</a:t>
                      </a:r>
                      <a:endParaRPr lang="zh-CN" sz="204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40" b="1">
                          <a:latin typeface="宋体" panose="02010600030101010101" pitchFamily="2" charset="-122"/>
                          <a:ea typeface="宋体" panose="02010600030101010101" pitchFamily="2" charset="-122"/>
                          <a:cs typeface="Times New Roman" panose="02020603050405020304"/>
                        </a:rPr>
                        <a:t>1</a:t>
                      </a:r>
                      <a:endParaRPr lang="zh-CN" sz="204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40" b="1">
                          <a:latin typeface="宋体" panose="02010600030101010101" pitchFamily="2" charset="-122"/>
                          <a:ea typeface="宋体" panose="02010600030101010101" pitchFamily="2" charset="-122"/>
                          <a:cs typeface="Times New Roman" panose="02020603050405020304"/>
                        </a:rPr>
                        <a:t>0</a:t>
                      </a:r>
                      <a:endParaRPr lang="zh-CN" sz="204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40" b="1">
                          <a:latin typeface="宋体" panose="02010600030101010101" pitchFamily="2" charset="-122"/>
                          <a:ea typeface="宋体" panose="02010600030101010101" pitchFamily="2" charset="-122"/>
                          <a:cs typeface="Times New Roman" panose="02020603050405020304"/>
                        </a:rPr>
                        <a:t>1.8</a:t>
                      </a:r>
                      <a:endParaRPr lang="zh-CN" sz="204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3575">
                <a:tc>
                  <a:txBody>
                    <a:bodyPr/>
                    <a:lstStyle/>
                    <a:p>
                      <a:pPr algn="ctr">
                        <a:spcAft>
                          <a:spcPts val="0"/>
                        </a:spcAft>
                      </a:pPr>
                      <a:r>
                        <a:rPr lang="zh-CN" sz="2040" b="1">
                          <a:latin typeface="宋体" panose="02010600030101010101" pitchFamily="2" charset="-122"/>
                          <a:ea typeface="宋体" panose="02010600030101010101" pitchFamily="2" charset="-122"/>
                          <a:cs typeface="Times New Roman" panose="02020603050405020304"/>
                        </a:rPr>
                        <a:t>Ⅱ</a:t>
                      </a:r>
                      <a:endParaRPr lang="zh-CN" sz="204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40" b="1">
                          <a:latin typeface="宋体" panose="02010600030101010101" pitchFamily="2" charset="-122"/>
                          <a:ea typeface="宋体" panose="02010600030101010101" pitchFamily="2" charset="-122"/>
                          <a:cs typeface="Times New Roman" panose="02020603050405020304"/>
                        </a:rPr>
                        <a:t>绝热</a:t>
                      </a:r>
                      <a:endParaRPr lang="zh-CN" sz="2040">
                        <a:latin typeface="宋体" panose="02010600030101010101" pitchFamily="2" charset="-122"/>
                        <a:ea typeface="宋体" panose="02010600030101010101" pitchFamily="2" charset="-122"/>
                        <a:cs typeface="Times New Roman" panose="02020603050405020304"/>
                      </a:endParaRPr>
                    </a:p>
                    <a:p>
                      <a:pPr algn="ctr">
                        <a:spcAft>
                          <a:spcPts val="0"/>
                        </a:spcAft>
                      </a:pPr>
                      <a:r>
                        <a:rPr lang="zh-CN" sz="2040" b="1">
                          <a:latin typeface="宋体" panose="02010600030101010101" pitchFamily="2" charset="-122"/>
                          <a:ea typeface="宋体" panose="02010600030101010101" pitchFamily="2" charset="-122"/>
                          <a:cs typeface="Times New Roman" panose="02020603050405020304"/>
                        </a:rPr>
                        <a:t>恒容</a:t>
                      </a:r>
                      <a:endParaRPr lang="zh-CN" sz="204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40" b="1">
                          <a:latin typeface="宋体" panose="02010600030101010101" pitchFamily="2" charset="-122"/>
                          <a:ea typeface="宋体" panose="02010600030101010101" pitchFamily="2" charset="-122"/>
                          <a:cs typeface="Times New Roman" panose="02020603050405020304"/>
                        </a:rPr>
                        <a:t>0</a:t>
                      </a:r>
                      <a:endParaRPr lang="zh-CN" sz="204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40" b="1">
                          <a:latin typeface="宋体" panose="02010600030101010101" pitchFamily="2" charset="-122"/>
                          <a:ea typeface="宋体" panose="02010600030101010101" pitchFamily="2" charset="-122"/>
                          <a:cs typeface="Times New Roman" panose="02020603050405020304"/>
                        </a:rPr>
                        <a:t>0</a:t>
                      </a:r>
                      <a:endParaRPr lang="zh-CN" sz="204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40" b="1">
                          <a:latin typeface="宋体" panose="02010600030101010101" pitchFamily="2" charset="-122"/>
                          <a:ea typeface="宋体" panose="02010600030101010101" pitchFamily="2" charset="-122"/>
                          <a:cs typeface="Times New Roman" panose="02020603050405020304"/>
                        </a:rPr>
                        <a:t>2</a:t>
                      </a:r>
                      <a:endParaRPr lang="zh-CN" sz="204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40" b="1">
                          <a:latin typeface="宋体" panose="02010600030101010101" pitchFamily="2" charset="-122"/>
                          <a:ea typeface="宋体" panose="02010600030101010101" pitchFamily="2" charset="-122"/>
                          <a:cs typeface="Times New Roman" panose="02020603050405020304"/>
                        </a:rPr>
                        <a:t>a</a:t>
                      </a:r>
                      <a:endParaRPr lang="zh-CN" sz="204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4210">
                <a:tc>
                  <a:txBody>
                    <a:bodyPr/>
                    <a:lstStyle/>
                    <a:p>
                      <a:pPr algn="ctr">
                        <a:spcAft>
                          <a:spcPts val="0"/>
                        </a:spcAft>
                      </a:pPr>
                      <a:r>
                        <a:rPr lang="zh-CN" sz="2040" b="1">
                          <a:latin typeface="宋体" panose="02010600030101010101" pitchFamily="2" charset="-122"/>
                          <a:ea typeface="宋体" panose="02010600030101010101" pitchFamily="2" charset="-122"/>
                          <a:cs typeface="Times New Roman" panose="02020603050405020304"/>
                        </a:rPr>
                        <a:t>Ⅲ</a:t>
                      </a:r>
                      <a:endParaRPr lang="zh-CN" sz="204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40" b="1">
                          <a:latin typeface="宋体" panose="02010600030101010101" pitchFamily="2" charset="-122"/>
                          <a:ea typeface="宋体" panose="02010600030101010101" pitchFamily="2" charset="-122"/>
                          <a:cs typeface="Times New Roman" panose="02020603050405020304"/>
                        </a:rPr>
                        <a:t>恒温</a:t>
                      </a:r>
                      <a:endParaRPr lang="zh-CN" sz="2040">
                        <a:latin typeface="宋体" panose="02010600030101010101" pitchFamily="2" charset="-122"/>
                        <a:ea typeface="宋体" panose="02010600030101010101" pitchFamily="2" charset="-122"/>
                        <a:cs typeface="Times New Roman" panose="02020603050405020304"/>
                      </a:endParaRPr>
                    </a:p>
                    <a:p>
                      <a:pPr algn="ctr">
                        <a:spcAft>
                          <a:spcPts val="0"/>
                        </a:spcAft>
                      </a:pPr>
                      <a:r>
                        <a:rPr lang="zh-CN" sz="2040" b="1">
                          <a:latin typeface="宋体" panose="02010600030101010101" pitchFamily="2" charset="-122"/>
                          <a:ea typeface="宋体" panose="02010600030101010101" pitchFamily="2" charset="-122"/>
                          <a:cs typeface="Times New Roman" panose="02020603050405020304"/>
                        </a:rPr>
                        <a:t>恒压</a:t>
                      </a:r>
                      <a:endParaRPr lang="zh-CN" sz="204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40" b="1">
                          <a:latin typeface="宋体" panose="02010600030101010101" pitchFamily="2" charset="-122"/>
                          <a:ea typeface="宋体" panose="02010600030101010101" pitchFamily="2" charset="-122"/>
                          <a:cs typeface="Times New Roman" panose="02020603050405020304"/>
                        </a:rPr>
                        <a:t>2</a:t>
                      </a:r>
                      <a:endParaRPr lang="zh-CN" sz="204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40" b="1">
                          <a:latin typeface="宋体" panose="02010600030101010101" pitchFamily="2" charset="-122"/>
                          <a:ea typeface="宋体" panose="02010600030101010101" pitchFamily="2" charset="-122"/>
                          <a:cs typeface="Times New Roman" panose="02020603050405020304"/>
                        </a:rPr>
                        <a:t>1</a:t>
                      </a:r>
                      <a:endParaRPr lang="zh-CN" sz="204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40" b="1">
                          <a:latin typeface="宋体" panose="02010600030101010101" pitchFamily="2" charset="-122"/>
                          <a:ea typeface="宋体" panose="02010600030101010101" pitchFamily="2" charset="-122"/>
                          <a:cs typeface="Times New Roman" panose="02020603050405020304"/>
                        </a:rPr>
                        <a:t>0</a:t>
                      </a:r>
                      <a:endParaRPr lang="zh-CN" sz="204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40" b="1" dirty="0">
                          <a:latin typeface="宋体" panose="02010600030101010101" pitchFamily="2" charset="-122"/>
                          <a:ea typeface="宋体" panose="02010600030101010101" pitchFamily="2" charset="-122"/>
                          <a:cs typeface="Times New Roman" panose="02020603050405020304"/>
                        </a:rPr>
                        <a:t>b</a:t>
                      </a:r>
                      <a:endParaRPr lang="zh-CN" sz="2040" dirty="0">
                        <a:latin typeface="宋体" panose="02010600030101010101" pitchFamily="2" charset="-122"/>
                        <a:ea typeface="宋体" panose="02010600030101010101" pitchFamily="2" charset="-122"/>
                        <a:cs typeface="Times New Roman" panose="02020603050405020304"/>
                      </a:endParaRPr>
                    </a:p>
                  </a:txBody>
                  <a:tcPr marL="82323" marR="823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779430" y="900481"/>
            <a:ext cx="10623953" cy="5231005"/>
          </a:xfrm>
          <a:prstGeom prst="rect">
            <a:avLst/>
          </a:prstGeom>
          <a:solidFill>
            <a:srgbClr val="FFFCB9">
              <a:alpha val="46667"/>
            </a:srgbClr>
          </a:solidFill>
          <a:ln w="76200" cmpd="tri">
            <a:solidFill>
              <a:srgbClr val="83E18C"/>
            </a:solidFill>
            <a:miter lim="800000"/>
          </a:ln>
        </p:spPr>
        <p:txBody>
          <a:bodyPr wrap="none" lIns="109742" tIns="54872" rIns="109742" bIns="54872" anchor="ctr"/>
          <a:lstStyle/>
          <a:p>
            <a:pPr algn="ctr">
              <a:lnSpc>
                <a:spcPct val="100000"/>
              </a:lnSpc>
              <a:buFont typeface="Arial" panose="020B0604020202020204" pitchFamily="34" charset="0"/>
              <a:buNone/>
            </a:pPr>
            <a:endParaRPr lang="zh-CN" altLang="en-US" sz="2160" b="0">
              <a:solidFill>
                <a:srgbClr val="0099FF"/>
              </a:solidFill>
              <a:latin typeface="Calibri" panose="020F0502020204030204" charset="0"/>
            </a:endParaRPr>
          </a:p>
        </p:txBody>
      </p:sp>
      <p:graphicFrame>
        <p:nvGraphicFramePr>
          <p:cNvPr id="6" name="Object 2"/>
          <p:cNvGraphicFramePr>
            <a:graphicFrameLocks noChangeAspect="1"/>
          </p:cNvGraphicFramePr>
          <p:nvPr/>
        </p:nvGraphicFramePr>
        <p:xfrm>
          <a:off x="875704" y="1038388"/>
          <a:ext cx="10439070" cy="5109007"/>
        </p:xfrm>
        <a:graphic>
          <a:graphicData uri="http://schemas.openxmlformats.org/presentationml/2006/ole">
            <mc:AlternateContent xmlns:mc="http://schemas.openxmlformats.org/markup-compatibility/2006">
              <mc:Choice xmlns:v="urn:schemas-microsoft-com:vml" Requires="v">
                <p:oleObj spid="_x0000_s21505" name="文档" r:id="rId1" imgW="5672455" imgH="2774950" progId="Word.Document.12">
                  <p:embed/>
                </p:oleObj>
              </mc:Choice>
              <mc:Fallback>
                <p:oleObj name="文档" r:id="rId1" imgW="5672455" imgH="2774950" progId="Word.Document.12">
                  <p:embed/>
                  <p:pic>
                    <p:nvPicPr>
                      <p:cNvPr id="0" name="Object 2"/>
                      <p:cNvPicPr>
                        <a:picLocks noChangeAspect="1"/>
                      </p:cNvPicPr>
                      <p:nvPr/>
                    </p:nvPicPr>
                    <p:blipFill>
                      <a:blip r:embed="rId2"/>
                      <a:stretch>
                        <a:fillRect/>
                      </a:stretch>
                    </p:blipFill>
                    <p:spPr>
                      <a:xfrm>
                        <a:off x="875704" y="1038388"/>
                        <a:ext cx="10439070" cy="5109007"/>
                      </a:xfrm>
                      <a:prstGeom prst="rect">
                        <a:avLst/>
                      </a:prstGeom>
                      <a:noFill/>
                      <a:ln w="9525">
                        <a:noFill/>
                      </a:ln>
                    </p:spPr>
                  </p:pic>
                </p:oleObj>
              </mc:Fallback>
            </mc:AlternateContent>
          </a:graphicData>
        </a:graphic>
      </p:graphicFrame>
    </p:spTree>
  </p:cSld>
  <p:clrMapOvr>
    <a:masterClrMapping/>
  </p:clrMapOvr>
  <p:transition>
    <p:split orient="ver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762580" y="856565"/>
          <a:ext cx="10647680" cy="4544695"/>
        </p:xfrm>
        <a:graphic>
          <a:graphicData uri="http://schemas.openxmlformats.org/drawingml/2006/table">
            <a:tbl>
              <a:tblPr/>
              <a:tblGrid>
                <a:gridCol w="10647680"/>
              </a:tblGrid>
              <a:tr h="4544695">
                <a:tc>
                  <a:txBody>
                    <a:bodyPr/>
                    <a:lstStyle/>
                    <a:p>
                      <a:endParaRPr lang="zh-CN" altLang="en-US" sz="2160" dirty="0"/>
                    </a:p>
                  </a:txBody>
                  <a:tcPr marL="109764" marR="109764" marT="54882" marB="54882">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7" name="TextBox 6"/>
          <p:cNvSpPr txBox="1"/>
          <p:nvPr/>
        </p:nvSpPr>
        <p:spPr>
          <a:xfrm>
            <a:off x="865186" y="856565"/>
            <a:ext cx="2401117" cy="423545"/>
          </a:xfrm>
          <a:prstGeom prst="rect">
            <a:avLst/>
          </a:prstGeom>
          <a:noFill/>
        </p:spPr>
        <p:txBody>
          <a:bodyPr wrap="square" rtlCol="0">
            <a:spAutoFit/>
          </a:bodyPr>
          <a:lstStyle/>
          <a:p>
            <a:r>
              <a:rPr lang="zh-CN" altLang="en-US" sz="2160" dirty="0" smtClean="0">
                <a:solidFill>
                  <a:srgbClr val="FF0000"/>
                </a:solidFill>
                <a:latin typeface="黑体" panose="02010609060101010101" pitchFamily="49" charset="-122"/>
                <a:ea typeface="黑体" panose="02010609060101010101" pitchFamily="49" charset="-122"/>
              </a:rPr>
              <a:t>思维建模</a:t>
            </a:r>
            <a:endParaRPr lang="zh-CN" altLang="en-US" sz="2160" dirty="0">
              <a:solidFill>
                <a:srgbClr val="FF0000"/>
              </a:solidFill>
              <a:latin typeface="黑体" panose="02010609060101010101" pitchFamily="49" charset="-122"/>
              <a:ea typeface="黑体" panose="02010609060101010101" pitchFamily="49" charset="-122"/>
            </a:endParaRPr>
          </a:p>
        </p:txBody>
      </p:sp>
      <p:sp>
        <p:nvSpPr>
          <p:cNvPr id="5" name="TextBox 4"/>
          <p:cNvSpPr txBox="1"/>
          <p:nvPr/>
        </p:nvSpPr>
        <p:spPr>
          <a:xfrm>
            <a:off x="805360" y="1371090"/>
            <a:ext cx="10633519" cy="2084070"/>
          </a:xfrm>
          <a:prstGeom prst="rect">
            <a:avLst/>
          </a:prstGeom>
          <a:noFill/>
        </p:spPr>
        <p:txBody>
          <a:bodyPr wrap="square" rtlCol="0">
            <a:spAutoFit/>
          </a:bodyPr>
          <a:lstStyle/>
          <a:p>
            <a:pPr algn="ctr"/>
            <a:r>
              <a:rPr lang="zh-CN" altLang="en-US" sz="2160" dirty="0" smtClean="0">
                <a:latin typeface="黑体" panose="02010609060101010101" pitchFamily="49" charset="-122"/>
                <a:ea typeface="黑体" panose="02010609060101010101" pitchFamily="49" charset="-122"/>
              </a:rPr>
              <a:t>等效平衡判断“四步曲”</a:t>
            </a:r>
            <a:endParaRPr lang="zh-CN" altLang="en-US" sz="2160" dirty="0" smtClean="0">
              <a:latin typeface="黑体" panose="02010609060101010101" pitchFamily="49" charset="-122"/>
              <a:ea typeface="黑体" panose="02010609060101010101" pitchFamily="49" charset="-122"/>
            </a:endParaRPr>
          </a:p>
          <a:p>
            <a:r>
              <a:rPr lang="zh-CN" altLang="en-US" sz="2160" dirty="0" smtClean="0">
                <a:latin typeface="楷体" panose="02010609060101010101" pitchFamily="49" charset="-122"/>
                <a:ea typeface="楷体" panose="02010609060101010101" pitchFamily="49" charset="-122"/>
              </a:rPr>
              <a:t>第一步</a:t>
            </a:r>
            <a:r>
              <a:rPr lang="en-US" sz="2160" dirty="0" smtClean="0">
                <a:latin typeface="楷体" panose="02010609060101010101" pitchFamily="49" charset="-122"/>
                <a:ea typeface="楷体" panose="02010609060101010101" pitchFamily="49" charset="-122"/>
              </a:rPr>
              <a:t>,</a:t>
            </a:r>
            <a:r>
              <a:rPr lang="zh-CN" altLang="en-US" sz="2160" dirty="0" smtClean="0">
                <a:latin typeface="楷体" panose="02010609060101010101" pitchFamily="49" charset="-122"/>
                <a:ea typeface="楷体" panose="02010609060101010101" pitchFamily="49" charset="-122"/>
              </a:rPr>
              <a:t>看 </a:t>
            </a:r>
            <a:r>
              <a:rPr lang="en-US" sz="2160" dirty="0" smtClean="0">
                <a:latin typeface="楷体" panose="02010609060101010101" pitchFamily="49" charset="-122"/>
                <a:ea typeface="楷体" panose="02010609060101010101" pitchFamily="49" charset="-122"/>
              </a:rPr>
              <a:t>:</a:t>
            </a:r>
            <a:r>
              <a:rPr lang="zh-CN" altLang="en-US" sz="2160" dirty="0" smtClean="0">
                <a:latin typeface="楷体" panose="02010609060101010101" pitchFamily="49" charset="-122"/>
                <a:ea typeface="楷体" panose="02010609060101010101" pitchFamily="49" charset="-122"/>
              </a:rPr>
              <a:t>观察可逆反应特点</a:t>
            </a:r>
            <a:r>
              <a:rPr lang="en-US" sz="2160" dirty="0" smtClean="0">
                <a:latin typeface="楷体" panose="02010609060101010101" pitchFamily="49" charset="-122"/>
                <a:ea typeface="楷体" panose="02010609060101010101" pitchFamily="49" charset="-122"/>
              </a:rPr>
              <a:t>(</a:t>
            </a:r>
            <a:r>
              <a:rPr lang="zh-CN" altLang="en-US" sz="2160" dirty="0" smtClean="0">
                <a:latin typeface="楷体" panose="02010609060101010101" pitchFamily="49" charset="-122"/>
                <a:ea typeface="楷体" panose="02010609060101010101" pitchFamily="49" charset="-122"/>
              </a:rPr>
              <a:t>物质状态、气体分子数</a:t>
            </a:r>
            <a:r>
              <a:rPr lang="en-US" sz="2160" dirty="0" smtClean="0">
                <a:latin typeface="楷体" panose="02010609060101010101" pitchFamily="49" charset="-122"/>
                <a:ea typeface="楷体" panose="02010609060101010101" pitchFamily="49" charset="-122"/>
              </a:rPr>
              <a:t>),</a:t>
            </a:r>
            <a:r>
              <a:rPr lang="zh-CN" altLang="en-US" sz="2160" dirty="0" smtClean="0">
                <a:latin typeface="楷体" panose="02010609060101010101" pitchFamily="49" charset="-122"/>
                <a:ea typeface="楷体" panose="02010609060101010101" pitchFamily="49" charset="-122"/>
              </a:rPr>
              <a:t>判断反应是反应前后气体体积不变的可逆反应还是反应前后气体体积改变的可逆反应</a:t>
            </a:r>
            <a:r>
              <a:rPr lang="en-US" sz="2160" dirty="0" smtClean="0">
                <a:latin typeface="楷体" panose="02010609060101010101" pitchFamily="49" charset="-122"/>
                <a:ea typeface="楷体" panose="02010609060101010101" pitchFamily="49" charset="-122"/>
              </a:rPr>
              <a:t>;</a:t>
            </a:r>
            <a:endParaRPr lang="zh-CN" altLang="en-US" sz="2160" dirty="0" smtClean="0">
              <a:latin typeface="楷体" panose="02010609060101010101" pitchFamily="49" charset="-122"/>
              <a:ea typeface="楷体" panose="02010609060101010101" pitchFamily="49" charset="-122"/>
            </a:endParaRPr>
          </a:p>
          <a:p>
            <a:r>
              <a:rPr lang="zh-CN" altLang="en-US" sz="2160" dirty="0" smtClean="0">
                <a:latin typeface="楷体" panose="02010609060101010101" pitchFamily="49" charset="-122"/>
                <a:ea typeface="楷体" panose="02010609060101010101" pitchFamily="49" charset="-122"/>
              </a:rPr>
              <a:t>第二步</a:t>
            </a:r>
            <a:r>
              <a:rPr lang="en-US" sz="2160" dirty="0" smtClean="0">
                <a:latin typeface="楷体" panose="02010609060101010101" pitchFamily="49" charset="-122"/>
                <a:ea typeface="楷体" panose="02010609060101010101" pitchFamily="49" charset="-122"/>
              </a:rPr>
              <a:t>,</a:t>
            </a:r>
            <a:r>
              <a:rPr lang="zh-CN" altLang="en-US" sz="2160" dirty="0" smtClean="0">
                <a:latin typeface="楷体" panose="02010609060101010101" pitchFamily="49" charset="-122"/>
                <a:ea typeface="楷体" panose="02010609060101010101" pitchFamily="49" charset="-122"/>
              </a:rPr>
              <a:t>挖 </a:t>
            </a:r>
            <a:r>
              <a:rPr lang="en-US" sz="2160" dirty="0" smtClean="0">
                <a:latin typeface="楷体" panose="02010609060101010101" pitchFamily="49" charset="-122"/>
                <a:ea typeface="楷体" panose="02010609060101010101" pitchFamily="49" charset="-122"/>
              </a:rPr>
              <a:t>:</a:t>
            </a:r>
            <a:r>
              <a:rPr lang="zh-CN" altLang="en-US" sz="2160" dirty="0" smtClean="0">
                <a:latin typeface="楷体" panose="02010609060101010101" pitchFamily="49" charset="-122"/>
                <a:ea typeface="楷体" panose="02010609060101010101" pitchFamily="49" charset="-122"/>
              </a:rPr>
              <a:t>挖掘反应条件</a:t>
            </a:r>
            <a:r>
              <a:rPr lang="en-US" sz="2160" dirty="0" smtClean="0">
                <a:latin typeface="楷体" panose="02010609060101010101" pitchFamily="49" charset="-122"/>
                <a:ea typeface="楷体" panose="02010609060101010101" pitchFamily="49" charset="-122"/>
              </a:rPr>
              <a:t>,</a:t>
            </a:r>
            <a:r>
              <a:rPr lang="zh-CN" altLang="en-US" sz="2160" dirty="0" smtClean="0">
                <a:latin typeface="楷体" panose="02010609060101010101" pitchFamily="49" charset="-122"/>
                <a:ea typeface="楷体" panose="02010609060101010101" pitchFamily="49" charset="-122"/>
              </a:rPr>
              <a:t>是恒温恒容还是恒温恒压</a:t>
            </a:r>
            <a:r>
              <a:rPr lang="en-US" sz="2160" dirty="0" smtClean="0">
                <a:latin typeface="楷体" panose="02010609060101010101" pitchFamily="49" charset="-122"/>
                <a:ea typeface="楷体" panose="02010609060101010101" pitchFamily="49" charset="-122"/>
              </a:rPr>
              <a:t>,</a:t>
            </a:r>
            <a:r>
              <a:rPr lang="zh-CN" altLang="en-US" sz="2160" dirty="0" smtClean="0">
                <a:latin typeface="楷体" panose="02010609060101010101" pitchFamily="49" charset="-122"/>
                <a:ea typeface="楷体" panose="02010609060101010101" pitchFamily="49" charset="-122"/>
              </a:rPr>
              <a:t>注意密闭容器不等于恒容容器</a:t>
            </a:r>
            <a:r>
              <a:rPr lang="en-US" sz="2160" dirty="0" smtClean="0">
                <a:latin typeface="楷体" panose="02010609060101010101" pitchFamily="49" charset="-122"/>
                <a:ea typeface="楷体" panose="02010609060101010101" pitchFamily="49" charset="-122"/>
              </a:rPr>
              <a:t>;</a:t>
            </a:r>
            <a:endParaRPr lang="zh-CN" altLang="en-US" sz="2160" dirty="0" smtClean="0">
              <a:latin typeface="楷体" panose="02010609060101010101" pitchFamily="49" charset="-122"/>
              <a:ea typeface="楷体" panose="02010609060101010101" pitchFamily="49" charset="-122"/>
            </a:endParaRPr>
          </a:p>
          <a:p>
            <a:r>
              <a:rPr lang="zh-CN" altLang="en-US" sz="2160" dirty="0" smtClean="0">
                <a:latin typeface="楷体" panose="02010609060101010101" pitchFamily="49" charset="-122"/>
                <a:ea typeface="楷体" panose="02010609060101010101" pitchFamily="49" charset="-122"/>
              </a:rPr>
              <a:t>第三步</a:t>
            </a:r>
            <a:r>
              <a:rPr lang="en-US" sz="2160" dirty="0" smtClean="0">
                <a:latin typeface="楷体" panose="02010609060101010101" pitchFamily="49" charset="-122"/>
                <a:ea typeface="楷体" panose="02010609060101010101" pitchFamily="49" charset="-122"/>
              </a:rPr>
              <a:t>,</a:t>
            </a:r>
            <a:r>
              <a:rPr lang="zh-CN" altLang="en-US" sz="2160" dirty="0" smtClean="0">
                <a:latin typeface="楷体" panose="02010609060101010101" pitchFamily="49" charset="-122"/>
                <a:ea typeface="楷体" panose="02010609060101010101" pitchFamily="49" charset="-122"/>
              </a:rPr>
              <a:t>倒 </a:t>
            </a:r>
            <a:r>
              <a:rPr lang="en-US" sz="2160" dirty="0" smtClean="0">
                <a:latin typeface="楷体" panose="02010609060101010101" pitchFamily="49" charset="-122"/>
                <a:ea typeface="楷体" panose="02010609060101010101" pitchFamily="49" charset="-122"/>
              </a:rPr>
              <a:t>:</a:t>
            </a:r>
            <a:r>
              <a:rPr lang="zh-CN" altLang="en-US" sz="2160" dirty="0" smtClean="0">
                <a:latin typeface="楷体" panose="02010609060101010101" pitchFamily="49" charset="-122"/>
                <a:ea typeface="楷体" panose="02010609060101010101" pitchFamily="49" charset="-122"/>
              </a:rPr>
              <a:t>采用一边倒法</a:t>
            </a:r>
            <a:r>
              <a:rPr lang="en-US" sz="2160" dirty="0" smtClean="0">
                <a:latin typeface="楷体" panose="02010609060101010101" pitchFamily="49" charset="-122"/>
                <a:ea typeface="楷体" panose="02010609060101010101" pitchFamily="49" charset="-122"/>
              </a:rPr>
              <a:t>,</a:t>
            </a:r>
            <a:r>
              <a:rPr lang="zh-CN" altLang="en-US" sz="2160" dirty="0" smtClean="0">
                <a:latin typeface="楷体" panose="02010609060101010101" pitchFamily="49" charset="-122"/>
                <a:ea typeface="楷体" panose="02010609060101010101" pitchFamily="49" charset="-122"/>
              </a:rPr>
              <a:t>将起始物质按可逆反应化学计量数之比转化成同一边的物质</a:t>
            </a:r>
            <a:r>
              <a:rPr lang="en-US" sz="2160" dirty="0" smtClean="0">
                <a:latin typeface="楷体" panose="02010609060101010101" pitchFamily="49" charset="-122"/>
                <a:ea typeface="楷体" panose="02010609060101010101" pitchFamily="49" charset="-122"/>
              </a:rPr>
              <a:t>;</a:t>
            </a:r>
            <a:endParaRPr lang="zh-CN" altLang="en-US" sz="2160" dirty="0" smtClean="0">
              <a:latin typeface="楷体" panose="02010609060101010101" pitchFamily="49" charset="-122"/>
              <a:ea typeface="楷体" panose="02010609060101010101" pitchFamily="49" charset="-122"/>
            </a:endParaRPr>
          </a:p>
          <a:p>
            <a:r>
              <a:rPr lang="zh-CN" altLang="en-US" sz="2160" dirty="0" smtClean="0">
                <a:latin typeface="楷体" panose="02010609060101010101" pitchFamily="49" charset="-122"/>
                <a:ea typeface="楷体" panose="02010609060101010101" pitchFamily="49" charset="-122"/>
              </a:rPr>
              <a:t>第四步</a:t>
            </a:r>
            <a:r>
              <a:rPr lang="en-US" sz="2160" dirty="0" smtClean="0">
                <a:latin typeface="楷体" panose="02010609060101010101" pitchFamily="49" charset="-122"/>
                <a:ea typeface="楷体" panose="02010609060101010101" pitchFamily="49" charset="-122"/>
              </a:rPr>
              <a:t>,</a:t>
            </a:r>
            <a:r>
              <a:rPr lang="zh-CN" altLang="en-US" sz="2160" dirty="0" smtClean="0">
                <a:latin typeface="楷体" panose="02010609060101010101" pitchFamily="49" charset="-122"/>
                <a:ea typeface="楷体" panose="02010609060101010101" pitchFamily="49" charset="-122"/>
              </a:rPr>
              <a:t>联 </a:t>
            </a:r>
            <a:r>
              <a:rPr lang="en-US" sz="2160" dirty="0" smtClean="0">
                <a:latin typeface="楷体" panose="02010609060101010101" pitchFamily="49" charset="-122"/>
                <a:ea typeface="楷体" panose="02010609060101010101" pitchFamily="49" charset="-122"/>
              </a:rPr>
              <a:t>:</a:t>
            </a:r>
            <a:r>
              <a:rPr lang="zh-CN" altLang="en-US" sz="2160" dirty="0" smtClean="0">
                <a:latin typeface="楷体" panose="02010609060101010101" pitchFamily="49" charset="-122"/>
                <a:ea typeface="楷体" panose="02010609060101010101" pitchFamily="49" charset="-122"/>
              </a:rPr>
              <a:t>联系等效平衡判断依据</a:t>
            </a:r>
            <a:r>
              <a:rPr lang="en-US" sz="2160" dirty="0" smtClean="0">
                <a:latin typeface="楷体" panose="02010609060101010101" pitchFamily="49" charset="-122"/>
                <a:ea typeface="楷体" panose="02010609060101010101" pitchFamily="49" charset="-122"/>
              </a:rPr>
              <a:t>,</a:t>
            </a:r>
            <a:r>
              <a:rPr lang="zh-CN" altLang="en-US" sz="2160" dirty="0" smtClean="0">
                <a:latin typeface="楷体" panose="02010609060101010101" pitchFamily="49" charset="-122"/>
                <a:ea typeface="楷体" panose="02010609060101010101" pitchFamily="49" charset="-122"/>
              </a:rPr>
              <a:t>结合题目条件判断是否达到等效平衡。</a:t>
            </a:r>
            <a:endParaRPr lang="zh-CN" altLang="en-US" sz="2160" dirty="0">
              <a:latin typeface="楷体" panose="02010609060101010101" pitchFamily="49" charset="-122"/>
              <a:ea typeface="楷体" panose="02010609060101010101" pitchFamily="49" charset="-122"/>
            </a:endParaRPr>
          </a:p>
        </p:txBody>
      </p:sp>
      <p:sp>
        <p:nvSpPr>
          <p:cNvPr id="9" name="矩形 8"/>
          <p:cNvSpPr/>
          <p:nvPr/>
        </p:nvSpPr>
        <p:spPr bwMode="auto">
          <a:xfrm>
            <a:off x="865186" y="1911544"/>
            <a:ext cx="1543575" cy="588645"/>
          </a:xfrm>
          <a:prstGeom prst="rect">
            <a:avLst/>
          </a:prstGeom>
          <a:noFill/>
          <a:ln w="9525" cap="flat" cmpd="sng" algn="ctr">
            <a:solidFill>
              <a:schemeClr val="tx1"/>
            </a:solidFill>
            <a:prstDash val="solid"/>
            <a:round/>
            <a:headEnd type="none" w="med" len="med"/>
            <a:tailEnd type="none" w="med" len="med"/>
          </a:ln>
          <a:effectLst/>
        </p:spPr>
        <p:txBody>
          <a:bodyPr vert="horz" wrap="square" lIns="109764" tIns="54882" rIns="109764" bIns="54882" numCol="1" rtlCol="0" anchor="t" anchorCtr="0" compatLnSpc="1">
            <a:spAutoFit/>
          </a:bodyPr>
          <a:lstStyle/>
          <a:p>
            <a:pPr marL="0" marR="0" indent="0" algn="l" defTabSz="685800" rtl="0" eaLnBrk="1" fontAlgn="base" latinLnBrk="0" hangingPunct="1">
              <a:lnSpc>
                <a:spcPct val="130000"/>
              </a:lnSpc>
              <a:spcBef>
                <a:spcPct val="0"/>
              </a:spcBef>
              <a:spcAft>
                <a:spcPct val="0"/>
              </a:spcAft>
              <a:buClrTx/>
              <a:buSzTx/>
              <a:buFontTx/>
              <a:buNone/>
            </a:pPr>
            <a:endParaRPr kumimoji="0" lang="zh-CN" altLang="en-US"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p:txBody>
      </p:sp>
      <p:sp>
        <p:nvSpPr>
          <p:cNvPr id="10" name="矩形 9"/>
          <p:cNvSpPr/>
          <p:nvPr/>
        </p:nvSpPr>
        <p:spPr bwMode="auto">
          <a:xfrm>
            <a:off x="865186" y="2906022"/>
            <a:ext cx="1543575" cy="588645"/>
          </a:xfrm>
          <a:prstGeom prst="rect">
            <a:avLst/>
          </a:prstGeom>
          <a:noFill/>
          <a:ln w="9525" cap="flat" cmpd="sng" algn="ctr">
            <a:solidFill>
              <a:schemeClr val="tx1"/>
            </a:solidFill>
            <a:prstDash val="solid"/>
            <a:round/>
            <a:headEnd type="none" w="med" len="med"/>
            <a:tailEnd type="none" w="med" len="med"/>
          </a:ln>
          <a:effectLst/>
        </p:spPr>
        <p:txBody>
          <a:bodyPr vert="horz" wrap="square" lIns="109764" tIns="54882" rIns="109764" bIns="54882" numCol="1" rtlCol="0" anchor="t" anchorCtr="0" compatLnSpc="1">
            <a:spAutoFit/>
          </a:bodyPr>
          <a:lstStyle/>
          <a:p>
            <a:pPr marL="0" marR="0" indent="0" algn="l" defTabSz="685800" rtl="0" eaLnBrk="1" fontAlgn="base" latinLnBrk="0" hangingPunct="1">
              <a:lnSpc>
                <a:spcPct val="130000"/>
              </a:lnSpc>
              <a:spcBef>
                <a:spcPct val="0"/>
              </a:spcBef>
              <a:spcAft>
                <a:spcPct val="0"/>
              </a:spcAft>
              <a:buClrTx/>
              <a:buSzTx/>
              <a:buFontTx/>
              <a:buNone/>
            </a:pPr>
            <a:endParaRPr kumimoji="0" lang="zh-CN" altLang="en-US"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p:txBody>
      </p:sp>
      <p:sp>
        <p:nvSpPr>
          <p:cNvPr id="11" name="矩形 10"/>
          <p:cNvSpPr/>
          <p:nvPr/>
        </p:nvSpPr>
        <p:spPr bwMode="auto">
          <a:xfrm>
            <a:off x="865186" y="3857961"/>
            <a:ext cx="1543575" cy="588645"/>
          </a:xfrm>
          <a:prstGeom prst="rect">
            <a:avLst/>
          </a:prstGeom>
          <a:noFill/>
          <a:ln w="9525" cap="flat" cmpd="sng" algn="ctr">
            <a:solidFill>
              <a:schemeClr val="tx1"/>
            </a:solidFill>
            <a:prstDash val="solid"/>
            <a:round/>
            <a:headEnd type="none" w="med" len="med"/>
            <a:tailEnd type="none" w="med" len="med"/>
          </a:ln>
          <a:effectLst/>
        </p:spPr>
        <p:txBody>
          <a:bodyPr vert="horz" wrap="square" lIns="109764" tIns="54882" rIns="109764" bIns="54882" numCol="1" rtlCol="0" anchor="t" anchorCtr="0" compatLnSpc="1">
            <a:spAutoFit/>
          </a:bodyPr>
          <a:lstStyle/>
          <a:p>
            <a:pPr marL="0" marR="0" indent="0" algn="l" defTabSz="685800" rtl="0" eaLnBrk="1" fontAlgn="base" latinLnBrk="0" hangingPunct="1">
              <a:lnSpc>
                <a:spcPct val="130000"/>
              </a:lnSpc>
              <a:spcBef>
                <a:spcPct val="0"/>
              </a:spcBef>
              <a:spcAft>
                <a:spcPct val="0"/>
              </a:spcAft>
              <a:buClrTx/>
              <a:buSzTx/>
              <a:buFontTx/>
              <a:buNone/>
            </a:pPr>
            <a:endParaRPr kumimoji="0" lang="zh-CN" altLang="en-US"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p:txBody>
      </p:sp>
      <p:sp>
        <p:nvSpPr>
          <p:cNvPr id="12" name="矩形 11"/>
          <p:cNvSpPr/>
          <p:nvPr/>
        </p:nvSpPr>
        <p:spPr bwMode="auto">
          <a:xfrm>
            <a:off x="865186" y="4801257"/>
            <a:ext cx="1543575" cy="588645"/>
          </a:xfrm>
          <a:prstGeom prst="rect">
            <a:avLst/>
          </a:prstGeom>
          <a:noFill/>
          <a:ln w="9525" cap="flat" cmpd="sng" algn="ctr">
            <a:solidFill>
              <a:schemeClr val="tx1"/>
            </a:solidFill>
            <a:prstDash val="solid"/>
            <a:round/>
            <a:headEnd type="none" w="med" len="med"/>
            <a:tailEnd type="none" w="med" len="med"/>
          </a:ln>
          <a:effectLst/>
        </p:spPr>
        <p:txBody>
          <a:bodyPr vert="horz" wrap="square" lIns="109764" tIns="54882" rIns="109764" bIns="54882" numCol="1" rtlCol="0" anchor="t" anchorCtr="0" compatLnSpc="1">
            <a:spAutoFit/>
          </a:bodyPr>
          <a:lstStyle/>
          <a:p>
            <a:pPr marL="0" marR="0" indent="0" algn="l" defTabSz="685800" rtl="0" eaLnBrk="1" fontAlgn="base" latinLnBrk="0" hangingPunct="1">
              <a:lnSpc>
                <a:spcPct val="130000"/>
              </a:lnSpc>
              <a:spcBef>
                <a:spcPct val="0"/>
              </a:spcBef>
              <a:spcAft>
                <a:spcPct val="0"/>
              </a:spcAft>
              <a:buClrTx/>
              <a:buSzTx/>
              <a:buFontTx/>
              <a:buNone/>
            </a:pPr>
            <a:endParaRPr kumimoji="0" lang="zh-CN" altLang="en-US"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p:txBody>
      </p:sp>
    </p:spTree>
  </p:cSld>
  <p:clrMapOvr>
    <a:masterClrMapping/>
  </p:clrMapOvr>
  <p:transition>
    <p:strips/>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6834" y="597456"/>
            <a:ext cx="10831871" cy="607695"/>
          </a:xfrm>
          <a:prstGeom prst="rect">
            <a:avLst/>
          </a:prstGeom>
          <a:noFill/>
        </p:spPr>
        <p:txBody>
          <a:bodyPr wrap="square" rtlCol="0">
            <a:spAutoFit/>
          </a:bodyPr>
          <a:lstStyle/>
          <a:p>
            <a:pPr algn="ctr"/>
            <a:r>
              <a:rPr lang="zh-CN" altLang="en-US" sz="3360" dirty="0" smtClean="0">
                <a:latin typeface="黑体" panose="02010609060101010101" pitchFamily="49" charset="-122"/>
                <a:ea typeface="黑体" panose="02010609060101010101" pitchFamily="49" charset="-122"/>
              </a:rPr>
              <a:t>走进新高考</a:t>
            </a:r>
            <a:endParaRPr lang="zh-CN" altLang="en-US" sz="3360" dirty="0">
              <a:latin typeface="黑体" panose="02010609060101010101" pitchFamily="49" charset="-122"/>
              <a:ea typeface="黑体" panose="02010609060101010101" pitchFamily="49" charset="-122"/>
            </a:endParaRPr>
          </a:p>
        </p:txBody>
      </p:sp>
      <p:graphicFrame>
        <p:nvGraphicFramePr>
          <p:cNvPr id="6" name="Object 2"/>
          <p:cNvGraphicFramePr>
            <a:graphicFrameLocks noChangeAspect="1"/>
          </p:cNvGraphicFramePr>
          <p:nvPr/>
        </p:nvGraphicFramePr>
        <p:xfrm>
          <a:off x="780422" y="1317757"/>
          <a:ext cx="10646783" cy="3655008"/>
        </p:xfrm>
        <a:graphic>
          <a:graphicData uri="http://schemas.openxmlformats.org/presentationml/2006/ole">
            <mc:AlternateContent xmlns:mc="http://schemas.openxmlformats.org/markup-compatibility/2006">
              <mc:Choice xmlns:v="urn:schemas-microsoft-com:vml" Requires="v">
                <p:oleObj spid="_x0000_s22529" name="文档" r:id="rId1" imgW="4756150" imgH="1631950" progId="Word.Document.12">
                  <p:embed/>
                </p:oleObj>
              </mc:Choice>
              <mc:Fallback>
                <p:oleObj name="文档" r:id="rId1" imgW="4756150" imgH="1631950" progId="Word.Document.12">
                  <p:embed/>
                  <p:pic>
                    <p:nvPicPr>
                      <p:cNvPr id="0" name="Object 2"/>
                      <p:cNvPicPr>
                        <a:picLocks noChangeAspect="1"/>
                      </p:cNvPicPr>
                      <p:nvPr/>
                    </p:nvPicPr>
                    <p:blipFill>
                      <a:blip r:embed="rId2"/>
                      <a:stretch>
                        <a:fillRect/>
                      </a:stretch>
                    </p:blipFill>
                    <p:spPr>
                      <a:xfrm>
                        <a:off x="780422" y="1317757"/>
                        <a:ext cx="10646783" cy="3655008"/>
                      </a:xfrm>
                      <a:prstGeom prst="rect">
                        <a:avLst/>
                      </a:prstGeom>
                      <a:noFill/>
                      <a:ln w="9525">
                        <a:noFill/>
                      </a:ln>
                    </p:spPr>
                  </p:pic>
                </p:oleObj>
              </mc:Fallback>
            </mc:AlternateContent>
          </a:graphicData>
        </a:graphic>
      </p:graphicFrame>
      <p:sp>
        <p:nvSpPr>
          <p:cNvPr id="8" name="矩形 7"/>
          <p:cNvSpPr/>
          <p:nvPr/>
        </p:nvSpPr>
        <p:spPr>
          <a:xfrm>
            <a:off x="2580269" y="2563163"/>
            <a:ext cx="1029050" cy="423545"/>
          </a:xfrm>
          <a:prstGeom prst="rect">
            <a:avLst/>
          </a:prstGeom>
        </p:spPr>
        <p:txBody>
          <a:bodyPr wrap="square">
            <a:spAutoFit/>
          </a:bodyPr>
          <a:lstStyle/>
          <a:p>
            <a:r>
              <a:rPr lang="en-US" sz="2160" dirty="0" smtClean="0">
                <a:solidFill>
                  <a:srgbClr val="FF0000"/>
                </a:solidFill>
              </a:rPr>
              <a:t>BC</a:t>
            </a:r>
            <a:endParaRPr lang="zh-CN" altLang="en-US" sz="2160" dirty="0">
              <a:solidFill>
                <a:srgbClr val="FF0000"/>
              </a:solidFill>
            </a:endParaRPr>
          </a:p>
        </p:txBody>
      </p:sp>
      <p:pic>
        <p:nvPicPr>
          <p:cNvPr id="11" name="F22ZFX1LRJLHX165.eps"/>
          <p:cNvPicPr/>
          <p:nvPr/>
        </p:nvPicPr>
        <p:blipFill>
          <a:blip r:embed="rId3" cstate="print"/>
          <a:stretch>
            <a:fillRect/>
          </a:stretch>
        </p:blipFill>
        <p:spPr>
          <a:xfrm>
            <a:off x="7382504" y="2743157"/>
            <a:ext cx="2956257" cy="215098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pic>
        <p:nvPicPr>
          <p:cNvPr id="227" name="图片 226"/>
          <p:cNvPicPr>
            <a:picLocks noChangeAspect="1"/>
          </p:cNvPicPr>
          <p:nvPr/>
        </p:nvPicPr>
        <p:blipFill>
          <a:blip r:embed="rId1">
            <a:alphaModFix amt="70000"/>
          </a:blip>
          <a:stretch>
            <a:fillRect/>
          </a:stretch>
        </p:blipFill>
        <p:spPr>
          <a:xfrm>
            <a:off x="-21321" y="-5748"/>
            <a:ext cx="12212516" cy="6858000"/>
          </a:xfrm>
          <a:prstGeom prst="rect">
            <a:avLst/>
          </a:prstGeom>
        </p:spPr>
      </p:pic>
      <p:grpSp>
        <p:nvGrpSpPr>
          <p:cNvPr id="200" name="组合 199"/>
          <p:cNvGrpSpPr/>
          <p:nvPr/>
        </p:nvGrpSpPr>
        <p:grpSpPr>
          <a:xfrm>
            <a:off x="3426178" y="2806196"/>
            <a:ext cx="5339644" cy="1245608"/>
            <a:chOff x="3426178" y="2798382"/>
            <a:chExt cx="5339644" cy="1245608"/>
          </a:xfrm>
        </p:grpSpPr>
        <p:grpSp>
          <p:nvGrpSpPr>
            <p:cNvPr id="8" name="组合 7"/>
            <p:cNvGrpSpPr/>
            <p:nvPr/>
          </p:nvGrpSpPr>
          <p:grpSpPr>
            <a:xfrm>
              <a:off x="3426178" y="3016617"/>
              <a:ext cx="5339644" cy="1027373"/>
              <a:chOff x="3426178" y="2720622"/>
              <a:chExt cx="5339644" cy="1027373"/>
            </a:xfrm>
          </p:grpSpPr>
          <p:sp>
            <p:nvSpPr>
              <p:cNvPr id="5" name="圆角矩形 4"/>
              <p:cNvSpPr/>
              <p:nvPr/>
            </p:nvSpPr>
            <p:spPr>
              <a:xfrm>
                <a:off x="3426178" y="2867146"/>
                <a:ext cx="5339644" cy="718692"/>
              </a:xfrm>
              <a:prstGeom prst="roundRect">
                <a:avLst>
                  <a:gd name="adj" fmla="val 50000"/>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p:nvSpPr>
            <p:spPr>
              <a:xfrm>
                <a:off x="4128897" y="2720622"/>
                <a:ext cx="39342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p:nvSpPr>
            <p:spPr>
              <a:xfrm>
                <a:off x="3874847" y="3465773"/>
                <a:ext cx="44423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 name="文本框 3"/>
            <p:cNvSpPr txBox="1"/>
            <p:nvPr/>
          </p:nvSpPr>
          <p:spPr>
            <a:xfrm>
              <a:off x="4128897" y="2798382"/>
              <a:ext cx="3934206" cy="718692"/>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kumimoji="1" lang="zh-CN" altLang="en-US" sz="6000" dirty="0">
                <a:latin typeface="DOUYU Font" pitchFamily="2" charset="-122"/>
                <a:ea typeface="DOUYU Font" pitchFamily="2" charset="-122"/>
              </a:endParaRPr>
            </a:p>
          </p:txBody>
        </p:sp>
        <p:sp>
          <p:nvSpPr>
            <p:cNvPr id="12" name="文本框 11"/>
            <p:cNvSpPr txBox="1"/>
            <p:nvPr/>
          </p:nvSpPr>
          <p:spPr>
            <a:xfrm>
              <a:off x="3998739" y="3763875"/>
              <a:ext cx="4172396" cy="239316"/>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kumimoji="1" lang="en-GB" altLang="zh-CN" dirty="0">
                <a:solidFill>
                  <a:schemeClr val="bg1"/>
                </a:solidFill>
              </a:endParaRPr>
            </a:p>
          </p:txBody>
        </p:sp>
      </p:grpSp>
      <p:grpSp>
        <p:nvGrpSpPr>
          <p:cNvPr id="11" name="组合 10"/>
          <p:cNvGrpSpPr/>
          <p:nvPr/>
        </p:nvGrpSpPr>
        <p:grpSpPr>
          <a:xfrm>
            <a:off x="11286600" y="-5748"/>
            <a:ext cx="579247" cy="730144"/>
            <a:chOff x="10991812" y="-5749"/>
            <a:chExt cx="760532" cy="958655"/>
          </a:xfrm>
        </p:grpSpPr>
        <p:sp>
          <p:nvSpPr>
            <p:cNvPr id="13" name="同侧圆角矩形 12"/>
            <p:cNvSpPr/>
            <p:nvPr/>
          </p:nvSpPr>
          <p:spPr>
            <a:xfrm flipV="1">
              <a:off x="10991812" y="-5749"/>
              <a:ext cx="760532" cy="958655"/>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任意多边形 3"/>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accent3"/>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KSO_WPP_MARK_KEY" val="75a95279-6b6d-4b17-abfd-a6afa903fb8c"/>
  <p:tag name="COMMONDATA" val="eyJoZGlkIjoiNGM1MmNjODk3OWMwMjkyMjVhNDVmOWE4ODkzMzg0MmUifQ=="/>
</p:tagLst>
</file>

<file path=ppt/theme/theme1.xml><?xml version="1.0" encoding="utf-8"?>
<a:theme xmlns:a="http://schemas.openxmlformats.org/drawingml/2006/main" name="Office 主题​​">
  <a:themeElements>
    <a:clrScheme name="金榜苑-蓝绿">
      <a:dk1>
        <a:sysClr val="windowText" lastClr="000000"/>
      </a:dk1>
      <a:lt1>
        <a:sysClr val="window" lastClr="FFFFFF"/>
      </a:lt1>
      <a:dk2>
        <a:srgbClr val="2D3967"/>
      </a:dk2>
      <a:lt2>
        <a:srgbClr val="ECB594"/>
      </a:lt2>
      <a:accent1>
        <a:srgbClr val="376698"/>
      </a:accent1>
      <a:accent2>
        <a:srgbClr val="4893CF"/>
      </a:accent2>
      <a:accent3>
        <a:srgbClr val="7AD9E7"/>
      </a:accent3>
      <a:accent4>
        <a:srgbClr val="8BBB96"/>
      </a:accent4>
      <a:accent5>
        <a:srgbClr val="659677"/>
      </a:accent5>
      <a:accent6>
        <a:srgbClr val="FF5050"/>
      </a:accent6>
      <a:hlink>
        <a:srgbClr val="0563C1"/>
      </a:hlink>
      <a:folHlink>
        <a:srgbClr val="954F72"/>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金榜苑-蓝绿">
      <a:dk1>
        <a:sysClr val="windowText" lastClr="000000"/>
      </a:dk1>
      <a:lt1>
        <a:sysClr val="window" lastClr="FFFFFF"/>
      </a:lt1>
      <a:dk2>
        <a:srgbClr val="2D3967"/>
      </a:dk2>
      <a:lt2>
        <a:srgbClr val="ECB594"/>
      </a:lt2>
      <a:accent1>
        <a:srgbClr val="376698"/>
      </a:accent1>
      <a:accent2>
        <a:srgbClr val="4893CF"/>
      </a:accent2>
      <a:accent3>
        <a:srgbClr val="7AD9E7"/>
      </a:accent3>
      <a:accent4>
        <a:srgbClr val="8BBB96"/>
      </a:accent4>
      <a:accent5>
        <a:srgbClr val="659677"/>
      </a:accent5>
      <a:accent6>
        <a:srgbClr val="FF5050"/>
      </a:accent6>
      <a:hlink>
        <a:srgbClr val="0563C1"/>
      </a:hlink>
      <a:folHlink>
        <a:srgbClr val="954F72"/>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0</TotalTime>
  <Words>15021</Words>
  <Application>WPS 演示</Application>
  <PresentationFormat>宽屏</PresentationFormat>
  <Paragraphs>1992</Paragraphs>
  <Slides>98</Slides>
  <Notes>1</Notes>
  <HiddenSlides>0</HiddenSlides>
  <MMClips>0</MMClips>
  <ScaleCrop>false</ScaleCrop>
  <HeadingPairs>
    <vt:vector size="8" baseType="variant">
      <vt:variant>
        <vt:lpstr>已用的字体</vt:lpstr>
      </vt:variant>
      <vt:variant>
        <vt:i4>22</vt:i4>
      </vt:variant>
      <vt:variant>
        <vt:lpstr>主题</vt:lpstr>
      </vt:variant>
      <vt:variant>
        <vt:i4>2</vt:i4>
      </vt:variant>
      <vt:variant>
        <vt:lpstr>嵌入 OLE 服务器</vt:lpstr>
      </vt:variant>
      <vt:variant>
        <vt:i4>85</vt:i4>
      </vt:variant>
      <vt:variant>
        <vt:lpstr>幻灯片标题</vt:lpstr>
      </vt:variant>
      <vt:variant>
        <vt:i4>98</vt:i4>
      </vt:variant>
    </vt:vector>
  </HeadingPairs>
  <TitlesOfParts>
    <vt:vector size="207" baseType="lpstr">
      <vt:lpstr>Arial</vt:lpstr>
      <vt:lpstr>宋体</vt:lpstr>
      <vt:lpstr>Wingdings</vt:lpstr>
      <vt:lpstr>方正粗圆简体</vt:lpstr>
      <vt:lpstr>DOUYU Font</vt:lpstr>
      <vt:lpstr>微软雅黑</vt:lpstr>
      <vt:lpstr>楷体</vt:lpstr>
      <vt:lpstr>Times New Roman</vt:lpstr>
      <vt:lpstr>Verdana</vt:lpstr>
      <vt:lpstr>Courier New</vt:lpstr>
      <vt:lpstr>Adobe 楷体 Std R</vt:lpstr>
      <vt:lpstr>Book Antiqua</vt:lpstr>
      <vt:lpstr>Calibri</vt:lpstr>
      <vt:lpstr>Arial Unicode MS</vt:lpstr>
      <vt:lpstr>华文细黑</vt:lpstr>
      <vt:lpstr>ZBFH</vt:lpstr>
      <vt:lpstr>Traditional Arabic</vt:lpstr>
      <vt:lpstr>方正中倩简体</vt:lpstr>
      <vt:lpstr>楷体_GB2312</vt:lpstr>
      <vt:lpstr>新宋体</vt:lpstr>
      <vt:lpstr>黑体</vt:lpstr>
      <vt:lpstr>Times New Roman</vt:lpstr>
      <vt:lpstr>Office 主题​​</vt:lpstr>
      <vt:lpstr>2_Office 主题​​</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Administrator</cp:lastModifiedBy>
  <cp:revision>685</cp:revision>
  <dcterms:created xsi:type="dcterms:W3CDTF">2021-11-07T03:17:00Z</dcterms:created>
  <dcterms:modified xsi:type="dcterms:W3CDTF">2022-11-30T08:53:38Z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C14BC80251BB43CDBC2C247527EA717C</vt:lpwstr>
  </property>
  <property fmtid="{D5CDD505-2E9C-101B-9397-08002B2CF9AE}" pid="3" name="KSOProductBuildVer">
    <vt:lpwstr>2052-11.1.0.12763</vt:lpwstr>
  </property>
</Properties>
</file>